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86" r:id="rId7"/>
    <p:sldId id="277" r:id="rId8"/>
    <p:sldId id="261" r:id="rId9"/>
    <p:sldId id="279" r:id="rId10"/>
    <p:sldId id="278" r:id="rId11"/>
    <p:sldId id="280" r:id="rId12"/>
    <p:sldId id="262" r:id="rId13"/>
    <p:sldId id="283" r:id="rId14"/>
    <p:sldId id="263" r:id="rId15"/>
    <p:sldId id="285" r:id="rId16"/>
    <p:sldId id="284" r:id="rId17"/>
    <p:sldId id="264" r:id="rId18"/>
    <p:sldId id="287" r:id="rId19"/>
    <p:sldId id="288" r:id="rId20"/>
    <p:sldId id="266" r:id="rId21"/>
    <p:sldId id="289" r:id="rId22"/>
    <p:sldId id="267" r:id="rId23"/>
    <p:sldId id="290" r:id="rId24"/>
    <p:sldId id="291" r:id="rId25"/>
    <p:sldId id="268" r:id="rId26"/>
    <p:sldId id="269" r:id="rId27"/>
    <p:sldId id="301" r:id="rId28"/>
    <p:sldId id="271" r:id="rId29"/>
    <p:sldId id="272" r:id="rId30"/>
    <p:sldId id="292" r:id="rId31"/>
    <p:sldId id="296" r:id="rId32"/>
    <p:sldId id="297" r:id="rId33"/>
    <p:sldId id="293" r:id="rId34"/>
    <p:sldId id="298" r:id="rId35"/>
    <p:sldId id="299" r:id="rId36"/>
    <p:sldId id="300" r:id="rId37"/>
    <p:sldId id="294" r:id="rId38"/>
    <p:sldId id="273" r:id="rId39"/>
    <p:sldId id="302" r:id="rId40"/>
    <p:sldId id="295" r:id="rId41"/>
    <p:sldId id="304" r:id="rId42"/>
    <p:sldId id="274" r:id="rId43"/>
    <p:sldId id="275" r:id="rId44"/>
    <p:sldId id="276" r:id="rId45"/>
    <p:sldId id="303" r:id="rId46"/>
    <p:sldId id="305" r:id="rId47"/>
    <p:sldId id="306" r:id="rId48"/>
    <p:sldId id="307" r:id="rId49"/>
    <p:sldId id="308" r:id="rId50"/>
    <p:sldId id="309" r:id="rId51"/>
    <p:sldId id="310" r:id="rId52"/>
    <p:sldId id="311" r:id="rId53"/>
    <p:sldId id="312" r:id="rId54"/>
    <p:sldId id="313" r:id="rId55"/>
    <p:sldId id="318" r:id="rId56"/>
    <p:sldId id="319" r:id="rId57"/>
    <p:sldId id="314" r:id="rId58"/>
    <p:sldId id="315" r:id="rId59"/>
    <p:sldId id="320" r:id="rId60"/>
    <p:sldId id="322" r:id="rId61"/>
    <p:sldId id="321" r:id="rId62"/>
    <p:sldId id="323" r:id="rId63"/>
    <p:sldId id="316" r:id="rId64"/>
    <p:sldId id="324" r:id="rId65"/>
    <p:sldId id="325" r:id="rId66"/>
    <p:sldId id="326" r:id="rId67"/>
    <p:sldId id="327"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6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B45569C-5D66-4EAE-A78C-EC728D147D57}" type="datetimeFigureOut">
              <a:rPr lang="en-US" smtClean="0"/>
              <a:pPr/>
              <a:t>6/13/2010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EA8A2C2-2F77-4CF1-B797-AA2B1DE8044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45569C-5D66-4EAE-A78C-EC728D147D57}" type="datetimeFigureOut">
              <a:rPr lang="en-US" smtClean="0"/>
              <a:pPr/>
              <a:t>6/13/2010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45569C-5D66-4EAE-A78C-EC728D147D57}" type="datetimeFigureOut">
              <a:rPr lang="en-US" smtClean="0"/>
              <a:pPr/>
              <a:t>6/13/2010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45569C-5D66-4EAE-A78C-EC728D147D57}" type="datetimeFigureOut">
              <a:rPr lang="en-US" smtClean="0"/>
              <a:pPr/>
              <a:t>6/13/2010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B45569C-5D66-4EAE-A78C-EC728D147D57}" type="datetimeFigureOut">
              <a:rPr lang="en-US" smtClean="0"/>
              <a:pPr/>
              <a:t>6/13/2010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8A2C2-2F77-4CF1-B797-AA2B1DE8044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45569C-5D66-4EAE-A78C-EC728D147D57}" type="datetimeFigureOut">
              <a:rPr lang="en-US" smtClean="0"/>
              <a:pPr/>
              <a:t>6/13/2010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B45569C-5D66-4EAE-A78C-EC728D147D57}" type="datetimeFigureOut">
              <a:rPr lang="en-US" smtClean="0"/>
              <a:pPr/>
              <a:t>6/13/2010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B45569C-5D66-4EAE-A78C-EC728D147D57}" type="datetimeFigureOut">
              <a:rPr lang="en-US" smtClean="0"/>
              <a:pPr/>
              <a:t>6/13/2010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5569C-5D66-4EAE-A78C-EC728D147D57}" type="datetimeFigureOut">
              <a:rPr lang="en-US" smtClean="0"/>
              <a:pPr/>
              <a:t>6/13/2010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45569C-5D66-4EAE-A78C-EC728D147D57}" type="datetimeFigureOut">
              <a:rPr lang="en-US" smtClean="0"/>
              <a:pPr/>
              <a:t>6/13/2010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8A2C2-2F77-4CF1-B797-AA2B1DE804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B45569C-5D66-4EAE-A78C-EC728D147D57}" type="datetimeFigureOut">
              <a:rPr lang="en-US" smtClean="0"/>
              <a:pPr/>
              <a:t>6/13/2010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EA8A2C2-2F77-4CF1-B797-AA2B1DE8044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B45569C-5D66-4EAE-A78C-EC728D147D57}" type="datetimeFigureOut">
              <a:rPr lang="en-US" smtClean="0"/>
              <a:pPr/>
              <a:t>6/13/2010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EA8A2C2-2F77-4CF1-B797-AA2B1DE8044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Antiparasitics</a:t>
            </a:r>
            <a:endParaRPr lang="en-US" dirty="0"/>
          </a:p>
        </p:txBody>
      </p:sp>
      <p:sp>
        <p:nvSpPr>
          <p:cNvPr id="3" name="Subtitle 2"/>
          <p:cNvSpPr>
            <a:spLocks noGrp="1"/>
          </p:cNvSpPr>
          <p:nvPr>
            <p:ph type="subTitle" idx="1"/>
          </p:nvPr>
        </p:nvSpPr>
        <p:spPr/>
        <p:txBody>
          <a:bodyPr/>
          <a:lstStyle/>
          <a:p>
            <a:r>
              <a:rPr lang="en-US" dirty="0" smtClean="0"/>
              <a:t>Pharmacology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400800" y="1219200"/>
            <a:ext cx="2400300" cy="2400300"/>
          </a:xfrm>
          <a:prstGeom prst="rect">
            <a:avLst/>
          </a:prstGeom>
          <a:noFill/>
          <a:ln w="9525">
            <a:noFill/>
            <a:miter lim="800000"/>
            <a:headEnd/>
            <a:tailEnd/>
          </a:ln>
        </p:spPr>
      </p:pic>
      <p:sp>
        <p:nvSpPr>
          <p:cNvPr id="3" name="Content Placeholder 2"/>
          <p:cNvSpPr>
            <a:spLocks noGrp="1"/>
          </p:cNvSpPr>
          <p:nvPr>
            <p:ph idx="1"/>
          </p:nvPr>
        </p:nvSpPr>
        <p:spPr>
          <a:xfrm>
            <a:off x="457200" y="914400"/>
            <a:ext cx="8229600" cy="5791200"/>
          </a:xfrm>
        </p:spPr>
        <p:txBody>
          <a:bodyPr>
            <a:normAutofit/>
          </a:bodyPr>
          <a:lstStyle/>
          <a:p>
            <a:pPr>
              <a:lnSpc>
                <a:spcPct val="90000"/>
              </a:lnSpc>
              <a:buNone/>
            </a:pPr>
            <a:r>
              <a:rPr lang="en-US" sz="2400" b="1" dirty="0" err="1" smtClean="0">
                <a:solidFill>
                  <a:schemeClr val="accent3">
                    <a:lumMod val="50000"/>
                  </a:schemeClr>
                </a:solidFill>
                <a:effectLst>
                  <a:outerShdw blurRad="38100" dist="38100" dir="2700000" algn="tl">
                    <a:srgbClr val="000000">
                      <a:alpha val="43137"/>
                    </a:srgbClr>
                  </a:outerShdw>
                </a:effectLst>
              </a:rPr>
              <a:t>Oxibendazole</a:t>
            </a:r>
            <a:endParaRPr lang="en-US" sz="2400" b="1" dirty="0" smtClean="0">
              <a:solidFill>
                <a:schemeClr val="accent3">
                  <a:lumMod val="50000"/>
                </a:schemeClr>
              </a:solidFill>
              <a:effectLst>
                <a:outerShdw blurRad="38100" dist="38100" dir="2700000" algn="tl">
                  <a:srgbClr val="000000">
                    <a:alpha val="43137"/>
                  </a:srgbClr>
                </a:outerShdw>
              </a:effectLst>
            </a:endParaRPr>
          </a:p>
          <a:p>
            <a:pPr>
              <a:lnSpc>
                <a:spcPct val="90000"/>
              </a:lnSpc>
            </a:pPr>
            <a:r>
              <a:rPr lang="en-US" sz="2200" dirty="0" smtClean="0"/>
              <a:t>Used as a horse </a:t>
            </a:r>
            <a:r>
              <a:rPr lang="en-US" sz="2200" dirty="0" err="1" smtClean="0"/>
              <a:t>dewormer</a:t>
            </a:r>
            <a:r>
              <a:rPr lang="en-US" sz="2200" dirty="0" smtClean="0"/>
              <a:t> and in combination products for dogs.</a:t>
            </a:r>
          </a:p>
          <a:p>
            <a:pPr>
              <a:lnSpc>
                <a:spcPct val="90000"/>
              </a:lnSpc>
            </a:pPr>
            <a:r>
              <a:rPr lang="en-US" sz="2200" dirty="0" smtClean="0"/>
              <a:t>Can cause liver toxicity in dogs</a:t>
            </a:r>
          </a:p>
          <a:p>
            <a:pPr>
              <a:lnSpc>
                <a:spcPct val="90000"/>
              </a:lnSpc>
            </a:pPr>
            <a:r>
              <a:rPr lang="en-US" sz="2200" b="1" dirty="0" err="1" smtClean="0"/>
              <a:t>Anthelcide</a:t>
            </a:r>
            <a:r>
              <a:rPr lang="en-US" sz="2200" b="1" dirty="0" smtClean="0"/>
              <a:t> EQ Equine Wormer Paste ®</a:t>
            </a:r>
          </a:p>
          <a:p>
            <a:pPr>
              <a:lnSpc>
                <a:spcPct val="90000"/>
              </a:lnSpc>
              <a:buNone/>
            </a:pPr>
            <a:endParaRPr lang="en-US" sz="2200" b="1" dirty="0" smtClean="0"/>
          </a:p>
          <a:p>
            <a:pPr>
              <a:lnSpc>
                <a:spcPct val="90000"/>
              </a:lnSpc>
              <a:buNone/>
            </a:pPr>
            <a:r>
              <a:rPr lang="en-US" sz="2200" b="1" dirty="0" err="1" smtClean="0">
                <a:solidFill>
                  <a:schemeClr val="accent3">
                    <a:lumMod val="50000"/>
                  </a:schemeClr>
                </a:solidFill>
                <a:effectLst>
                  <a:outerShdw blurRad="38100" dist="38100" dir="2700000" algn="tl">
                    <a:srgbClr val="000000">
                      <a:alpha val="43137"/>
                    </a:srgbClr>
                  </a:outerShdw>
                </a:effectLst>
              </a:rPr>
              <a:t>Mebendazole</a:t>
            </a:r>
            <a:endParaRPr lang="en-US" sz="2200" b="1" dirty="0" smtClean="0">
              <a:solidFill>
                <a:schemeClr val="accent3">
                  <a:lumMod val="50000"/>
                </a:schemeClr>
              </a:solidFill>
              <a:effectLst>
                <a:outerShdw blurRad="38100" dist="38100" dir="2700000" algn="tl">
                  <a:srgbClr val="000000">
                    <a:alpha val="43137"/>
                  </a:srgbClr>
                </a:outerShdw>
              </a:effectLst>
            </a:endParaRPr>
          </a:p>
          <a:p>
            <a:pPr>
              <a:lnSpc>
                <a:spcPct val="90000"/>
              </a:lnSpc>
            </a:pPr>
            <a:r>
              <a:rPr lang="en-US" sz="2200" dirty="0" smtClean="0"/>
              <a:t>A granular powder used in dogs and horses to treat </a:t>
            </a:r>
            <a:r>
              <a:rPr lang="en-US" sz="2200" dirty="0" err="1" smtClean="0"/>
              <a:t>ascarid</a:t>
            </a:r>
            <a:r>
              <a:rPr lang="en-US" sz="2200" dirty="0" smtClean="0"/>
              <a:t>, hookworm, and </a:t>
            </a:r>
            <a:r>
              <a:rPr lang="en-US" sz="2200" dirty="0" err="1" smtClean="0"/>
              <a:t>cestode</a:t>
            </a:r>
            <a:r>
              <a:rPr lang="en-US" sz="2200" dirty="0" smtClean="0"/>
              <a:t> infections.</a:t>
            </a:r>
          </a:p>
          <a:p>
            <a:pPr>
              <a:lnSpc>
                <a:spcPct val="90000"/>
              </a:lnSpc>
            </a:pPr>
            <a:r>
              <a:rPr lang="en-US" sz="2200" dirty="0" smtClean="0"/>
              <a:t>Severe liver toxicity has been reported</a:t>
            </a:r>
          </a:p>
          <a:p>
            <a:pPr>
              <a:lnSpc>
                <a:spcPct val="90000"/>
              </a:lnSpc>
            </a:pPr>
            <a:r>
              <a:rPr lang="en-US" sz="2200" dirty="0" smtClean="0"/>
              <a:t>Also used in humans for roundworms, pinworms, tapeworms, and hookworms</a:t>
            </a:r>
          </a:p>
          <a:p>
            <a:pPr>
              <a:lnSpc>
                <a:spcPct val="90000"/>
              </a:lnSpc>
            </a:pPr>
            <a:r>
              <a:rPr lang="en-US" sz="2200" b="1" dirty="0" err="1" smtClean="0"/>
              <a:t>Telmintic</a:t>
            </a:r>
            <a:r>
              <a:rPr lang="en-US" sz="2200" b="1" dirty="0" smtClean="0"/>
              <a:t>® </a:t>
            </a:r>
            <a:endParaRPr lang="en-US" sz="2200" dirty="0" smtClean="0"/>
          </a:p>
          <a:p>
            <a:pPr lvl="1">
              <a:lnSpc>
                <a:spcPct val="90000"/>
              </a:lnSpc>
            </a:pPr>
            <a:r>
              <a:rPr lang="en-US" sz="2000" dirty="0" smtClean="0"/>
              <a:t>Approved for use in dogs; </a:t>
            </a:r>
            <a:r>
              <a:rPr lang="en-US" sz="2000" b="1" dirty="0" smtClean="0"/>
              <a:t>not cats</a:t>
            </a:r>
            <a:r>
              <a:rPr lang="en-US" sz="2000" dirty="0" smtClean="0"/>
              <a:t>; not </a:t>
            </a:r>
            <a:r>
              <a:rPr lang="en-US" sz="2000" dirty="0" err="1" smtClean="0"/>
              <a:t>dewormer</a:t>
            </a:r>
            <a:r>
              <a:rPr lang="en-US" sz="2000" dirty="0" smtClean="0"/>
              <a:t> of choice; safer alternatives are available.</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srcRect/>
          <a:stretch>
            <a:fillRect/>
          </a:stretch>
        </p:blipFill>
        <p:spPr bwMode="auto">
          <a:xfrm>
            <a:off x="6858000" y="4581525"/>
            <a:ext cx="2124075" cy="2276475"/>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0" y="2743200"/>
            <a:ext cx="1771650" cy="21526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Fenbendazole</a:t>
            </a:r>
            <a:endParaRPr lang="en-US" dirty="0"/>
          </a:p>
        </p:txBody>
      </p:sp>
      <p:sp>
        <p:nvSpPr>
          <p:cNvPr id="3" name="Content Placeholder 2"/>
          <p:cNvSpPr>
            <a:spLocks noGrp="1"/>
          </p:cNvSpPr>
          <p:nvPr>
            <p:ph idx="1"/>
          </p:nvPr>
        </p:nvSpPr>
        <p:spPr>
          <a:xfrm>
            <a:off x="1447800" y="1905000"/>
            <a:ext cx="6477000" cy="4389120"/>
          </a:xfrm>
        </p:spPr>
        <p:txBody>
          <a:bodyPr>
            <a:normAutofit fontScale="92500"/>
          </a:bodyPr>
          <a:lstStyle/>
          <a:p>
            <a:pPr>
              <a:lnSpc>
                <a:spcPct val="90000"/>
              </a:lnSpc>
            </a:pPr>
            <a:r>
              <a:rPr lang="en-US" sz="2800" dirty="0" smtClean="0"/>
              <a:t>Wide spectrum of activity (roundworms, hookworms, whipworms, and </a:t>
            </a:r>
            <a:r>
              <a:rPr lang="en-US" sz="2800" i="1" dirty="0" err="1" smtClean="0"/>
              <a:t>Taenia</a:t>
            </a:r>
            <a:r>
              <a:rPr lang="en-US" sz="2800" i="1" dirty="0" smtClean="0"/>
              <a:t> </a:t>
            </a:r>
            <a:r>
              <a:rPr lang="en-US" sz="2800" i="1" dirty="0" err="1" smtClean="0"/>
              <a:t>pisiformis</a:t>
            </a:r>
            <a:r>
              <a:rPr lang="en-US" sz="2800" dirty="0" smtClean="0"/>
              <a:t>)</a:t>
            </a:r>
          </a:p>
          <a:p>
            <a:pPr lvl="1">
              <a:lnSpc>
                <a:spcPct val="90000"/>
              </a:lnSpc>
            </a:pPr>
            <a:r>
              <a:rPr lang="en-US" dirty="0" smtClean="0"/>
              <a:t>Must be given for 3 consecutive days</a:t>
            </a:r>
          </a:p>
          <a:p>
            <a:pPr>
              <a:lnSpc>
                <a:spcPct val="90000"/>
              </a:lnSpc>
            </a:pPr>
            <a:r>
              <a:rPr lang="en-US" sz="2800" dirty="0" smtClean="0"/>
              <a:t>Also used to treat </a:t>
            </a:r>
            <a:r>
              <a:rPr lang="en-US" sz="2800" dirty="0" err="1" smtClean="0"/>
              <a:t>metronidazole</a:t>
            </a:r>
            <a:r>
              <a:rPr lang="en-US" sz="2800" dirty="0" smtClean="0"/>
              <a:t>-resistant </a:t>
            </a:r>
            <a:r>
              <a:rPr lang="en-US" sz="2800" dirty="0" err="1" smtClean="0"/>
              <a:t>giardiasis</a:t>
            </a:r>
            <a:r>
              <a:rPr lang="en-US" sz="2800" dirty="0" smtClean="0"/>
              <a:t>.</a:t>
            </a:r>
          </a:p>
          <a:p>
            <a:pPr>
              <a:lnSpc>
                <a:spcPct val="90000"/>
              </a:lnSpc>
            </a:pPr>
            <a:r>
              <a:rPr lang="en-US" sz="2800" dirty="0" smtClean="0"/>
              <a:t>Side effects include vomiting and diarrhea</a:t>
            </a:r>
          </a:p>
          <a:p>
            <a:pPr>
              <a:lnSpc>
                <a:spcPct val="90000"/>
              </a:lnSpc>
            </a:pPr>
            <a:r>
              <a:rPr lang="en-US" sz="2800" dirty="0" smtClean="0"/>
              <a:t>Not approved for use in lactating dairy animals </a:t>
            </a:r>
          </a:p>
          <a:p>
            <a:pPr>
              <a:lnSpc>
                <a:spcPct val="90000"/>
              </a:lnSpc>
            </a:pPr>
            <a:r>
              <a:rPr lang="en-US" sz="2800" b="1" dirty="0" err="1" smtClean="0"/>
              <a:t>Panacur</a:t>
            </a:r>
            <a:r>
              <a:rPr lang="en-US" sz="2800" b="1" dirty="0" smtClean="0"/>
              <a:t>® - </a:t>
            </a:r>
            <a:r>
              <a:rPr lang="en-US" sz="2800" dirty="0" smtClean="0"/>
              <a:t>available in granules, suspensions, and pastes.</a:t>
            </a:r>
            <a:endParaRPr lang="en-US" sz="2800" b="1" dirty="0" smtClean="0"/>
          </a:p>
          <a:p>
            <a:pPr>
              <a:lnSpc>
                <a:spcPct val="90000"/>
              </a:lnSpc>
            </a:pPr>
            <a:endParaRPr lang="en-US" sz="2800" dirty="0" smtClean="0"/>
          </a:p>
          <a:p>
            <a:endParaRPr lang="en-US" dirty="0"/>
          </a:p>
        </p:txBody>
      </p:sp>
      <p:pic>
        <p:nvPicPr>
          <p:cNvPr id="4101" name="Picture 5"/>
          <p:cNvPicPr>
            <a:picLocks noChangeAspect="1" noChangeArrowheads="1"/>
          </p:cNvPicPr>
          <p:nvPr/>
        </p:nvPicPr>
        <p:blipFill>
          <a:blip r:embed="rId4" cstate="print"/>
          <a:srcRect/>
          <a:stretch>
            <a:fillRect/>
          </a:stretch>
        </p:blipFill>
        <p:spPr bwMode="auto">
          <a:xfrm>
            <a:off x="7467600" y="685800"/>
            <a:ext cx="1524000" cy="17335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sz="5400" b="1" dirty="0" err="1" smtClean="0">
                <a:solidFill>
                  <a:schemeClr val="accent3">
                    <a:lumMod val="75000"/>
                  </a:schemeClr>
                </a:solidFill>
                <a:effectLst>
                  <a:outerShdw blurRad="38100" dist="38100" dir="2700000" algn="tl">
                    <a:srgbClr val="000000">
                      <a:alpha val="43137"/>
                    </a:srgbClr>
                  </a:outerShdw>
                </a:effectLst>
              </a:rPr>
              <a:t>Imidazothiazoles</a:t>
            </a:r>
            <a:endParaRPr lang="en-US" sz="5400" b="1" dirty="0">
              <a:solidFill>
                <a:schemeClr val="accent3">
                  <a:lumMod val="75000"/>
                </a:schemeClr>
              </a:solidFill>
              <a:effectLst>
                <a:outerShdw blurRad="38100" dist="38100" dir="2700000" algn="tl">
                  <a:srgbClr val="000000">
                    <a:alpha val="43137"/>
                  </a:srgbClr>
                </a:outerShdw>
              </a:effectLst>
            </a:endParaRPr>
          </a:p>
        </p:txBody>
      </p:sp>
      <p:sp>
        <p:nvSpPr>
          <p:cNvPr id="4" name="Rectangle 3"/>
          <p:cNvSpPr>
            <a:spLocks noGrp="1" noChangeArrowheads="1"/>
          </p:cNvSpPr>
          <p:nvPr>
            <p:ph idx="1"/>
          </p:nvPr>
        </p:nvSpPr>
        <p:spPr>
          <a:xfrm>
            <a:off x="457200" y="1935480"/>
            <a:ext cx="6400800" cy="4389120"/>
          </a:xfrm>
        </p:spPr>
        <p:txBody>
          <a:bodyPr/>
          <a:lstStyle/>
          <a:p>
            <a:pPr>
              <a:lnSpc>
                <a:spcPct val="80000"/>
              </a:lnSpc>
            </a:pPr>
            <a:r>
              <a:rPr lang="en-US" sz="2200" dirty="0" smtClean="0"/>
              <a:t>Work </a:t>
            </a:r>
            <a:r>
              <a:rPr lang="en-US" sz="2200" dirty="0"/>
              <a:t>by stimulating the nematode’s cholinergic nervous system, leading to paralysis of the parasite (therefore, not </a:t>
            </a:r>
            <a:r>
              <a:rPr lang="en-US" sz="2200" dirty="0" err="1"/>
              <a:t>ovicidal</a:t>
            </a:r>
            <a:r>
              <a:rPr lang="en-US" sz="2200" dirty="0"/>
              <a:t>)</a:t>
            </a:r>
          </a:p>
          <a:p>
            <a:pPr>
              <a:lnSpc>
                <a:spcPct val="80000"/>
              </a:lnSpc>
            </a:pPr>
            <a:r>
              <a:rPr lang="en-US" sz="2200" dirty="0"/>
              <a:t>Effective against </a:t>
            </a:r>
            <a:r>
              <a:rPr lang="en-US" sz="2200" dirty="0" err="1"/>
              <a:t>ascarids</a:t>
            </a:r>
            <a:r>
              <a:rPr lang="en-US" sz="2200" dirty="0"/>
              <a:t>, </a:t>
            </a:r>
            <a:r>
              <a:rPr lang="en-US" sz="2200" dirty="0" err="1"/>
              <a:t>strongyles</a:t>
            </a:r>
            <a:r>
              <a:rPr lang="en-US" sz="2200" dirty="0"/>
              <a:t>, whipworms, and </a:t>
            </a:r>
            <a:r>
              <a:rPr lang="en-US" sz="2200" dirty="0" smtClean="0"/>
              <a:t>hookworms</a:t>
            </a:r>
          </a:p>
          <a:p>
            <a:pPr>
              <a:lnSpc>
                <a:spcPct val="80000"/>
              </a:lnSpc>
            </a:pPr>
            <a:r>
              <a:rPr lang="en-US" sz="2200" dirty="0" smtClean="0"/>
              <a:t>Was used as a </a:t>
            </a:r>
            <a:r>
              <a:rPr lang="en-US" sz="2200" b="1" dirty="0" err="1" smtClean="0"/>
              <a:t>microfilaricide</a:t>
            </a:r>
            <a:r>
              <a:rPr lang="en-US" sz="2200" b="1" dirty="0" smtClean="0"/>
              <a:t> </a:t>
            </a:r>
            <a:r>
              <a:rPr lang="en-US" sz="2200" dirty="0" smtClean="0"/>
              <a:t>in the past</a:t>
            </a:r>
            <a:endParaRPr lang="en-US" sz="2200" dirty="0"/>
          </a:p>
          <a:p>
            <a:pPr>
              <a:lnSpc>
                <a:spcPct val="80000"/>
              </a:lnSpc>
            </a:pPr>
            <a:r>
              <a:rPr lang="en-US" sz="2200" dirty="0"/>
              <a:t>An example is </a:t>
            </a:r>
            <a:r>
              <a:rPr lang="en-US" sz="2200" dirty="0" err="1" smtClean="0">
                <a:solidFill>
                  <a:schemeClr val="accent3">
                    <a:lumMod val="50000"/>
                  </a:schemeClr>
                </a:solidFill>
                <a:effectLst>
                  <a:outerShdw blurRad="38100" dist="38100" dir="2700000" algn="tl">
                    <a:srgbClr val="000000">
                      <a:alpha val="43137"/>
                    </a:srgbClr>
                  </a:outerShdw>
                </a:effectLst>
              </a:rPr>
              <a:t>levamisole</a:t>
            </a:r>
            <a:r>
              <a:rPr lang="en-US" sz="2200" dirty="0" smtClean="0">
                <a:solidFill>
                  <a:schemeClr val="accent3">
                    <a:lumMod val="50000"/>
                  </a:schemeClr>
                </a:solidFill>
                <a:effectLst>
                  <a:outerShdw blurRad="38100" dist="38100" dir="2700000" algn="tl">
                    <a:srgbClr val="000000">
                      <a:alpha val="43137"/>
                    </a:srgbClr>
                  </a:outerShdw>
                </a:effectLst>
              </a:rPr>
              <a:t> (</a:t>
            </a:r>
            <a:r>
              <a:rPr lang="en-US" sz="2200" dirty="0" err="1" smtClean="0">
                <a:solidFill>
                  <a:schemeClr val="accent3">
                    <a:lumMod val="50000"/>
                  </a:schemeClr>
                </a:solidFill>
                <a:effectLst>
                  <a:outerShdw blurRad="38100" dist="38100" dir="2700000" algn="tl">
                    <a:srgbClr val="000000">
                      <a:alpha val="43137"/>
                    </a:srgbClr>
                  </a:outerShdw>
                </a:effectLst>
              </a:rPr>
              <a:t>Levasol</a:t>
            </a:r>
            <a:r>
              <a:rPr lang="en-US" sz="2200" dirty="0" smtClean="0">
                <a:solidFill>
                  <a:schemeClr val="accent3">
                    <a:lumMod val="50000"/>
                  </a:schemeClr>
                </a:solidFill>
                <a:effectLst>
                  <a:outerShdw blurRad="38100" dist="38100" dir="2700000" algn="tl">
                    <a:srgbClr val="000000">
                      <a:alpha val="43137"/>
                    </a:srgbClr>
                  </a:outerShdw>
                </a:effectLst>
              </a:rPr>
              <a:t>®)</a:t>
            </a:r>
          </a:p>
          <a:p>
            <a:pPr lvl="1">
              <a:lnSpc>
                <a:spcPct val="80000"/>
              </a:lnSpc>
            </a:pPr>
            <a:r>
              <a:rPr lang="en-US" sz="2000" dirty="0" smtClean="0">
                <a:effectLst>
                  <a:outerShdw blurRad="38100" dist="38100" dir="2700000" algn="tl">
                    <a:srgbClr val="000000">
                      <a:alpha val="43137"/>
                    </a:srgbClr>
                  </a:outerShdw>
                </a:effectLst>
              </a:rPr>
              <a:t>Expels most nematodes in 24 hours (some may be passed alive)</a:t>
            </a:r>
          </a:p>
          <a:p>
            <a:pPr lvl="1">
              <a:lnSpc>
                <a:spcPct val="80000"/>
              </a:lnSpc>
            </a:pPr>
            <a:r>
              <a:rPr lang="en-US" sz="2000" dirty="0" smtClean="0">
                <a:effectLst>
                  <a:outerShdw blurRad="38100" dist="38100" dir="2700000" algn="tl">
                    <a:srgbClr val="000000">
                      <a:alpha val="43137"/>
                    </a:srgbClr>
                  </a:outerShdw>
                </a:effectLst>
              </a:rPr>
              <a:t>Available in oral forms such as pellets, powder, suspensions, and pastes</a:t>
            </a:r>
          </a:p>
          <a:p>
            <a:pPr lvl="1">
              <a:lnSpc>
                <a:spcPct val="80000"/>
              </a:lnSpc>
            </a:pPr>
            <a:r>
              <a:rPr lang="en-US" sz="2000" dirty="0" smtClean="0">
                <a:effectLst>
                  <a:outerShdw blurRad="38100" dist="38100" dir="2700000" algn="tl">
                    <a:srgbClr val="000000">
                      <a:alpha val="43137"/>
                    </a:srgbClr>
                  </a:outerShdw>
                </a:effectLst>
              </a:rPr>
              <a:t>Also has anti-inflammatory and </a:t>
            </a:r>
            <a:r>
              <a:rPr lang="en-US" sz="2000" dirty="0" err="1" smtClean="0">
                <a:effectLst>
                  <a:outerShdw blurRad="38100" dist="38100" dir="2700000" algn="tl">
                    <a:srgbClr val="000000">
                      <a:alpha val="43137"/>
                    </a:srgbClr>
                  </a:outerShdw>
                </a:effectLst>
              </a:rPr>
              <a:t>immunostimulant</a:t>
            </a:r>
            <a:r>
              <a:rPr lang="en-US" sz="2000" dirty="0" smtClean="0">
                <a:effectLst>
                  <a:outerShdw blurRad="38100" dist="38100" dir="2700000" algn="tl">
                    <a:srgbClr val="000000">
                      <a:alpha val="43137"/>
                    </a:srgbClr>
                  </a:outerShdw>
                </a:effectLst>
              </a:rPr>
              <a:t> properties</a:t>
            </a:r>
          </a:p>
          <a:p>
            <a:pPr lvl="1">
              <a:lnSpc>
                <a:spcPct val="80000"/>
              </a:lnSpc>
            </a:pPr>
            <a:r>
              <a:rPr lang="en-US" sz="2000" dirty="0" smtClean="0">
                <a:effectLst>
                  <a:outerShdw blurRad="38100" dist="38100" dir="2700000" algn="tl">
                    <a:srgbClr val="000000">
                      <a:alpha val="43137"/>
                    </a:srgbClr>
                  </a:outerShdw>
                </a:effectLst>
              </a:rPr>
              <a:t>May cause toxicity in host animal due to cholinergic effects</a:t>
            </a:r>
          </a:p>
          <a:p>
            <a:pPr lvl="2">
              <a:lnSpc>
                <a:spcPct val="80000"/>
              </a:lnSpc>
              <a:buNone/>
            </a:pPr>
            <a:endParaRPr lang="en-US" sz="1700" dirty="0" smtClean="0"/>
          </a:p>
          <a:p>
            <a:pPr>
              <a:lnSpc>
                <a:spcPct val="80000"/>
              </a:lnSpc>
              <a:buNone/>
            </a:pPr>
            <a:endParaRPr lang="en-US" sz="2200" dirty="0"/>
          </a:p>
        </p:txBody>
      </p:sp>
      <p:pic>
        <p:nvPicPr>
          <p:cNvPr id="2050" name="Picture 2"/>
          <p:cNvPicPr>
            <a:picLocks noChangeAspect="1" noChangeArrowheads="1"/>
          </p:cNvPicPr>
          <p:nvPr/>
        </p:nvPicPr>
        <p:blipFill>
          <a:blip r:embed="rId2" cstate="print"/>
          <a:srcRect/>
          <a:stretch>
            <a:fillRect/>
          </a:stretch>
        </p:blipFill>
        <p:spPr bwMode="auto">
          <a:xfrm>
            <a:off x="7086600" y="1752600"/>
            <a:ext cx="1905000" cy="31337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sz="5400" b="1" dirty="0" err="1" smtClean="0">
                <a:solidFill>
                  <a:schemeClr val="accent3">
                    <a:lumMod val="75000"/>
                  </a:schemeClr>
                </a:solidFill>
                <a:effectLst>
                  <a:outerShdw blurRad="38100" dist="38100" dir="2700000" algn="tl">
                    <a:srgbClr val="000000">
                      <a:alpha val="43137"/>
                    </a:srgbClr>
                  </a:outerShdw>
                </a:effectLst>
              </a:rPr>
              <a:t>Tetrahydropyrimidines</a:t>
            </a:r>
            <a:r>
              <a:rPr lang="en-US" sz="5400" dirty="0" smtClean="0"/>
              <a:t/>
            </a:r>
            <a:br>
              <a:rPr lang="en-US" sz="5400" dirty="0" smtClean="0"/>
            </a:br>
            <a:endParaRPr lang="en-US" dirty="0"/>
          </a:p>
        </p:txBody>
      </p:sp>
      <p:sp>
        <p:nvSpPr>
          <p:cNvPr id="3" name="Content Placeholder 2"/>
          <p:cNvSpPr>
            <a:spLocks noGrp="1"/>
          </p:cNvSpPr>
          <p:nvPr>
            <p:ph idx="1"/>
          </p:nvPr>
        </p:nvSpPr>
        <p:spPr>
          <a:xfrm>
            <a:off x="457200" y="1935480"/>
            <a:ext cx="5715000" cy="4389120"/>
          </a:xfrm>
        </p:spPr>
        <p:txBody>
          <a:bodyPr/>
          <a:lstStyle/>
          <a:p>
            <a:pPr>
              <a:lnSpc>
                <a:spcPct val="80000"/>
              </a:lnSpc>
            </a:pPr>
            <a:r>
              <a:rPr lang="en-US" dirty="0" smtClean="0"/>
              <a:t>Mimic the action of </a:t>
            </a:r>
            <a:r>
              <a:rPr lang="en-US" dirty="0" err="1" smtClean="0"/>
              <a:t>ACh</a:t>
            </a:r>
            <a:r>
              <a:rPr lang="en-US" dirty="0" smtClean="0"/>
              <a:t> and cause initial stimulation then paralysis of the worm</a:t>
            </a:r>
            <a:endParaRPr lang="en-US" sz="2000" dirty="0" smtClean="0"/>
          </a:p>
          <a:p>
            <a:pPr>
              <a:lnSpc>
                <a:spcPct val="80000"/>
              </a:lnSpc>
            </a:pPr>
            <a:r>
              <a:rPr lang="en-US" dirty="0" smtClean="0"/>
              <a:t>Effective against </a:t>
            </a:r>
            <a:r>
              <a:rPr lang="en-US" dirty="0" err="1" smtClean="0"/>
              <a:t>ascarids</a:t>
            </a:r>
            <a:r>
              <a:rPr lang="en-US" dirty="0" smtClean="0"/>
              <a:t>, pinworms, </a:t>
            </a:r>
            <a:r>
              <a:rPr lang="en-US" dirty="0" err="1" smtClean="0"/>
              <a:t>strongyles</a:t>
            </a:r>
            <a:r>
              <a:rPr lang="en-US" dirty="0" smtClean="0"/>
              <a:t>, and hookworms</a:t>
            </a:r>
          </a:p>
          <a:p>
            <a:pPr>
              <a:lnSpc>
                <a:spcPct val="80000"/>
              </a:lnSpc>
            </a:pPr>
            <a:r>
              <a:rPr lang="en-US" dirty="0" smtClean="0"/>
              <a:t>Examples include </a:t>
            </a:r>
            <a:r>
              <a:rPr lang="en-US" b="1" dirty="0" err="1" smtClean="0">
                <a:solidFill>
                  <a:srgbClr val="FF0000"/>
                </a:solidFill>
                <a:effectLst>
                  <a:outerShdw blurRad="38100" dist="38100" dir="2700000" algn="tl">
                    <a:srgbClr val="000000">
                      <a:alpha val="43137"/>
                    </a:srgbClr>
                  </a:outerShdw>
                </a:effectLst>
              </a:rPr>
              <a:t>pyrantel</a:t>
            </a:r>
            <a:r>
              <a:rPr lang="en-US" b="1" dirty="0" smtClean="0">
                <a:solidFill>
                  <a:srgbClr val="FF0000"/>
                </a:solidFill>
                <a:effectLst>
                  <a:outerShdw blurRad="38100" dist="38100" dir="2700000" algn="tl">
                    <a:srgbClr val="000000">
                      <a:alpha val="43137"/>
                    </a:srgbClr>
                  </a:outerShdw>
                </a:effectLst>
              </a:rPr>
              <a:t> </a:t>
            </a:r>
            <a:r>
              <a:rPr lang="en-US" b="1" dirty="0" err="1" smtClean="0">
                <a:solidFill>
                  <a:srgbClr val="FF0000"/>
                </a:solidFill>
                <a:effectLst>
                  <a:outerShdw blurRad="38100" dist="38100" dir="2700000" algn="tl">
                    <a:srgbClr val="000000">
                      <a:alpha val="43137"/>
                    </a:srgbClr>
                  </a:outerShdw>
                </a:effectLst>
              </a:rPr>
              <a:t>pamoate</a:t>
            </a:r>
            <a:r>
              <a:rPr lang="en-US" dirty="0" smtClean="0"/>
              <a:t>, </a:t>
            </a:r>
            <a:r>
              <a:rPr lang="en-US" dirty="0" err="1" smtClean="0"/>
              <a:t>pyrantel</a:t>
            </a:r>
            <a:r>
              <a:rPr lang="en-US" dirty="0" smtClean="0"/>
              <a:t> </a:t>
            </a:r>
            <a:r>
              <a:rPr lang="en-US" dirty="0" err="1" smtClean="0"/>
              <a:t>tartrate</a:t>
            </a:r>
            <a:r>
              <a:rPr lang="en-US" dirty="0" smtClean="0"/>
              <a:t>, and </a:t>
            </a:r>
            <a:r>
              <a:rPr lang="en-US" dirty="0" err="1" smtClean="0"/>
              <a:t>morantel</a:t>
            </a:r>
            <a:r>
              <a:rPr lang="en-US" dirty="0" smtClean="0"/>
              <a:t> </a:t>
            </a:r>
            <a:r>
              <a:rPr lang="en-US" dirty="0" err="1" smtClean="0"/>
              <a:t>tartrate</a:t>
            </a:r>
            <a:endParaRPr lang="en-US" dirty="0" smtClean="0"/>
          </a:p>
          <a:p>
            <a:pPr>
              <a:lnSpc>
                <a:spcPct val="80000"/>
              </a:lnSpc>
            </a:pPr>
            <a:r>
              <a:rPr lang="en-US" dirty="0" smtClean="0"/>
              <a:t>Taste = somewhat pleasant</a:t>
            </a:r>
          </a:p>
          <a:p>
            <a:pPr>
              <a:lnSpc>
                <a:spcPct val="80000"/>
              </a:lnSpc>
            </a:pPr>
            <a:r>
              <a:rPr lang="en-US" b="1" dirty="0" smtClean="0"/>
              <a:t>Very safe.</a:t>
            </a:r>
          </a:p>
          <a:p>
            <a:pPr>
              <a:lnSpc>
                <a:spcPct val="80000"/>
              </a:lnSpc>
            </a:pPr>
            <a:r>
              <a:rPr lang="en-US" b="1" dirty="0" err="1" smtClean="0"/>
              <a:t>Nemex</a:t>
            </a:r>
            <a:r>
              <a:rPr lang="en-US" b="1" dirty="0" smtClean="0"/>
              <a:t>®, </a:t>
            </a:r>
            <a:r>
              <a:rPr lang="en-US" b="1" dirty="0" err="1" smtClean="0"/>
              <a:t>Strongid</a:t>
            </a:r>
            <a:r>
              <a:rPr lang="en-US" b="1" dirty="0" smtClean="0"/>
              <a:t>-T®</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620000" y="3276600"/>
            <a:ext cx="1262743" cy="33147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096000" y="4114800"/>
            <a:ext cx="1431962" cy="2438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620000" y="838200"/>
            <a:ext cx="1110425" cy="2209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5400" b="1" dirty="0" smtClean="0">
                <a:solidFill>
                  <a:schemeClr val="accent3">
                    <a:lumMod val="75000"/>
                  </a:schemeClr>
                </a:solidFill>
                <a:effectLst>
                  <a:outerShdw blurRad="38100" dist="38100" dir="2700000" algn="tl">
                    <a:srgbClr val="000000">
                      <a:alpha val="43137"/>
                    </a:srgbClr>
                  </a:outerShdw>
                </a:effectLst>
              </a:rPr>
              <a:t>Organophosphates</a:t>
            </a:r>
            <a:endParaRPr lang="en-US" sz="5400" b="1" dirty="0">
              <a:solidFill>
                <a:schemeClr val="accent3">
                  <a:lumMod val="75000"/>
                </a:schemeClr>
              </a:solidFill>
              <a:effectLst>
                <a:outerShdw blurRad="38100" dist="38100" dir="2700000" algn="tl">
                  <a:srgbClr val="000000">
                    <a:alpha val="43137"/>
                  </a:srgbClr>
                </a:outerShdw>
              </a:effectLst>
            </a:endParaRPr>
          </a:p>
        </p:txBody>
      </p:sp>
      <p:sp>
        <p:nvSpPr>
          <p:cNvPr id="4" name="Rectangle 3"/>
          <p:cNvSpPr>
            <a:spLocks noGrp="1" noChangeArrowheads="1"/>
          </p:cNvSpPr>
          <p:nvPr>
            <p:ph idx="1"/>
          </p:nvPr>
        </p:nvSpPr>
        <p:spPr>
          <a:xfrm>
            <a:off x="457200" y="1935480"/>
            <a:ext cx="5791200" cy="4693920"/>
          </a:xfrm>
        </p:spPr>
        <p:txBody>
          <a:bodyPr>
            <a:normAutofit/>
          </a:bodyPr>
          <a:lstStyle/>
          <a:p>
            <a:pPr>
              <a:lnSpc>
                <a:spcPct val="90000"/>
              </a:lnSpc>
            </a:pPr>
            <a:r>
              <a:rPr lang="en-US" sz="2400" dirty="0" smtClean="0"/>
              <a:t>Inhibit </a:t>
            </a:r>
            <a:r>
              <a:rPr lang="en-US" sz="2400" dirty="0"/>
              <a:t>cholinesterase activity, causing </a:t>
            </a:r>
            <a:r>
              <a:rPr lang="en-US" sz="2400" dirty="0" err="1"/>
              <a:t>ACh</a:t>
            </a:r>
            <a:r>
              <a:rPr lang="en-US" sz="2400" dirty="0"/>
              <a:t> to remain active in the neuromuscular junction of the parasite</a:t>
            </a:r>
          </a:p>
          <a:p>
            <a:pPr>
              <a:lnSpc>
                <a:spcPct val="90000"/>
              </a:lnSpc>
            </a:pPr>
            <a:r>
              <a:rPr lang="en-US" sz="2400" dirty="0"/>
              <a:t>Are </a:t>
            </a:r>
            <a:r>
              <a:rPr lang="en-US" sz="2400" dirty="0" err="1"/>
              <a:t>neurotoxic</a:t>
            </a:r>
            <a:r>
              <a:rPr lang="en-US" sz="2400" dirty="0"/>
              <a:t> to parasites; some cause neurologic side effects in the host</a:t>
            </a:r>
          </a:p>
          <a:p>
            <a:pPr>
              <a:lnSpc>
                <a:spcPct val="90000"/>
              </a:lnSpc>
            </a:pPr>
            <a:r>
              <a:rPr lang="en-US" sz="2400" dirty="0"/>
              <a:t>Both </a:t>
            </a:r>
            <a:r>
              <a:rPr lang="en-US" sz="2400" dirty="0" err="1"/>
              <a:t>endoparasitic</a:t>
            </a:r>
            <a:r>
              <a:rPr lang="en-US" sz="2400" dirty="0"/>
              <a:t> and </a:t>
            </a:r>
            <a:r>
              <a:rPr lang="en-US" sz="2400" dirty="0" err="1"/>
              <a:t>ectoparasitic</a:t>
            </a:r>
            <a:endParaRPr lang="en-US" sz="2400" dirty="0"/>
          </a:p>
          <a:p>
            <a:pPr>
              <a:lnSpc>
                <a:spcPct val="90000"/>
              </a:lnSpc>
            </a:pPr>
            <a:r>
              <a:rPr lang="en-US" sz="2400" dirty="0"/>
              <a:t>Narrow range of safety; not for use in heartworm-positive dogs</a:t>
            </a:r>
          </a:p>
          <a:p>
            <a:pPr>
              <a:lnSpc>
                <a:spcPct val="90000"/>
              </a:lnSpc>
            </a:pPr>
            <a:r>
              <a:rPr lang="en-US" sz="2400" dirty="0"/>
              <a:t>Effective against bots and a variety of nematodes</a:t>
            </a:r>
          </a:p>
          <a:p>
            <a:pPr>
              <a:lnSpc>
                <a:spcPct val="90000"/>
              </a:lnSpc>
            </a:pPr>
            <a:r>
              <a:rPr lang="en-US" sz="2400" b="1" dirty="0" err="1" smtClean="0">
                <a:solidFill>
                  <a:srgbClr val="FF0000"/>
                </a:solidFill>
                <a:effectLst>
                  <a:outerShdw blurRad="38100" dist="38100" dir="2700000" algn="tl">
                    <a:srgbClr val="000000">
                      <a:alpha val="43137"/>
                    </a:srgbClr>
                  </a:outerShdw>
                </a:effectLst>
              </a:rPr>
              <a:t>Dichlorvos</a:t>
            </a:r>
            <a:r>
              <a:rPr lang="en-US" sz="2400" dirty="0" smtClean="0"/>
              <a:t> (Task®) </a:t>
            </a:r>
          </a:p>
          <a:p>
            <a:pPr>
              <a:lnSpc>
                <a:spcPct val="90000"/>
              </a:lnSpc>
            </a:pPr>
            <a:r>
              <a:rPr lang="en-US" sz="2400" dirty="0" smtClean="0"/>
              <a:t>Not safe to use OPs off-label!!!</a:t>
            </a:r>
            <a:endParaRPr lang="en-US" sz="2400" dirty="0"/>
          </a:p>
        </p:txBody>
      </p:sp>
      <p:pic>
        <p:nvPicPr>
          <p:cNvPr id="3074" name="Picture 2"/>
          <p:cNvPicPr>
            <a:picLocks noChangeAspect="1" noChangeArrowheads="1"/>
          </p:cNvPicPr>
          <p:nvPr/>
        </p:nvPicPr>
        <p:blipFill>
          <a:blip r:embed="rId2" cstate="print"/>
          <a:srcRect/>
          <a:stretch>
            <a:fillRect/>
          </a:stretch>
        </p:blipFill>
        <p:spPr bwMode="auto">
          <a:xfrm>
            <a:off x="6324600" y="2514600"/>
            <a:ext cx="2371725" cy="2286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Side Effects of Organophosphate Poisoning</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rgbClr val="FF0000"/>
                </a:solidFill>
              </a:rPr>
              <a:t>S</a:t>
            </a:r>
            <a:r>
              <a:rPr lang="en-US" dirty="0" smtClean="0"/>
              <a:t>alivation</a:t>
            </a:r>
            <a:endParaRPr lang="en-US" b="1" dirty="0" smtClean="0">
              <a:solidFill>
                <a:srgbClr val="FF0000"/>
              </a:solidFill>
            </a:endParaRPr>
          </a:p>
          <a:p>
            <a:r>
              <a:rPr lang="en-US" b="1" dirty="0" err="1" smtClean="0">
                <a:solidFill>
                  <a:srgbClr val="FF0000"/>
                </a:solidFill>
              </a:rPr>
              <a:t>L</a:t>
            </a:r>
            <a:r>
              <a:rPr lang="en-US" dirty="0" err="1" smtClean="0"/>
              <a:t>acrimation</a:t>
            </a:r>
            <a:endParaRPr lang="en-US" b="1" dirty="0" smtClean="0">
              <a:solidFill>
                <a:srgbClr val="FF0000"/>
              </a:solidFill>
            </a:endParaRPr>
          </a:p>
          <a:p>
            <a:r>
              <a:rPr lang="en-US" b="1" dirty="0" smtClean="0">
                <a:solidFill>
                  <a:srgbClr val="FF0000"/>
                </a:solidFill>
              </a:rPr>
              <a:t>U</a:t>
            </a:r>
            <a:r>
              <a:rPr lang="en-US" dirty="0" smtClean="0"/>
              <a:t>rination</a:t>
            </a:r>
            <a:endParaRPr lang="en-US" b="1" dirty="0" smtClean="0">
              <a:solidFill>
                <a:srgbClr val="FF0000"/>
              </a:solidFill>
            </a:endParaRPr>
          </a:p>
          <a:p>
            <a:r>
              <a:rPr lang="en-US" b="1" dirty="0" err="1" smtClean="0">
                <a:solidFill>
                  <a:srgbClr val="FF0000"/>
                </a:solidFill>
              </a:rPr>
              <a:t>D</a:t>
            </a:r>
            <a:r>
              <a:rPr lang="en-US" dirty="0" err="1" smtClean="0"/>
              <a:t>yspnea</a:t>
            </a:r>
            <a:endParaRPr lang="en-US" b="1" dirty="0" smtClean="0">
              <a:solidFill>
                <a:srgbClr val="FF0000"/>
              </a:solidFill>
            </a:endParaRPr>
          </a:p>
          <a:p>
            <a:r>
              <a:rPr lang="en-US" b="1" dirty="0" smtClean="0">
                <a:solidFill>
                  <a:srgbClr val="FF0000"/>
                </a:solidFill>
              </a:rPr>
              <a:t>D</a:t>
            </a:r>
            <a:r>
              <a:rPr lang="en-US" dirty="0" smtClean="0"/>
              <a:t>efecation</a:t>
            </a:r>
            <a:endParaRPr lang="en-US" b="1" dirty="0" smtClean="0">
              <a:solidFill>
                <a:srgbClr val="FF0000"/>
              </a:solidFill>
            </a:endParaRPr>
          </a:p>
          <a:p>
            <a:r>
              <a:rPr lang="en-US" b="1" dirty="0" smtClean="0">
                <a:solidFill>
                  <a:srgbClr val="FF0000"/>
                </a:solidFill>
              </a:rPr>
              <a:t>E</a:t>
            </a:r>
            <a:r>
              <a:rPr lang="en-US" dirty="0" smtClean="0"/>
              <a:t>mesis</a:t>
            </a:r>
          </a:p>
          <a:p>
            <a:pPr>
              <a:buNone/>
            </a:pPr>
            <a:endParaRPr lang="en-US" dirty="0" smtClean="0"/>
          </a:p>
          <a:p>
            <a:endParaRPr lang="en-US" b="1" dirty="0" smtClean="0">
              <a:solidFill>
                <a:srgbClr val="FF0000"/>
              </a:solidFill>
            </a:endParaRPr>
          </a:p>
          <a:p>
            <a:r>
              <a:rPr lang="en-US" b="1" dirty="0" smtClean="0">
                <a:solidFill>
                  <a:srgbClr val="FF0000"/>
                </a:solidFill>
              </a:rPr>
              <a:t>Also ataxia, anxiety, abdominal pain, muscle twitching, </a:t>
            </a:r>
            <a:r>
              <a:rPr lang="en-US" b="1" dirty="0" err="1" smtClean="0">
                <a:solidFill>
                  <a:srgbClr val="FF0000"/>
                </a:solidFill>
              </a:rPr>
              <a:t>pupillary</a:t>
            </a:r>
            <a:r>
              <a:rPr lang="en-US" b="1" dirty="0" smtClean="0">
                <a:solidFill>
                  <a:srgbClr val="FF0000"/>
                </a:solidFill>
              </a:rPr>
              <a:t> constriction, seizures…</a:t>
            </a:r>
            <a:endParaRPr lang="en-US" b="1" dirty="0">
              <a:solidFill>
                <a:srgbClr val="FF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2971800" y="1600200"/>
            <a:ext cx="5184682" cy="35433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cstate="print"/>
          <a:srcRect/>
          <a:stretch>
            <a:fillRect/>
          </a:stretch>
        </p:blipFill>
        <p:spPr bwMode="auto">
          <a:xfrm>
            <a:off x="6477000" y="2209800"/>
            <a:ext cx="2352675" cy="235267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562600" y="4572000"/>
            <a:ext cx="1843088" cy="1843088"/>
          </a:xfrm>
          <a:prstGeom prst="rect">
            <a:avLst/>
          </a:prstGeom>
          <a:noFill/>
          <a:ln w="9525">
            <a:noFill/>
            <a:miter lim="800000"/>
            <a:headEnd/>
            <a:tailEnd/>
          </a:ln>
        </p:spPr>
      </p:pic>
      <p:sp>
        <p:nvSpPr>
          <p:cNvPr id="2" name="Title 1"/>
          <p:cNvSpPr>
            <a:spLocks noGrp="1"/>
          </p:cNvSpPr>
          <p:nvPr>
            <p:ph type="title"/>
          </p:nvPr>
        </p:nvSpPr>
        <p:spPr>
          <a:xfrm>
            <a:off x="457200" y="1371600"/>
            <a:ext cx="8229600" cy="1143000"/>
          </a:xfrm>
        </p:spPr>
        <p:txBody>
          <a:bodyPr>
            <a:normAutofit fontScale="90000"/>
          </a:bodyPr>
          <a:lstStyle/>
          <a:p>
            <a:r>
              <a:rPr lang="en-US" sz="5400" b="1" dirty="0" err="1" smtClean="0">
                <a:solidFill>
                  <a:schemeClr val="accent3">
                    <a:lumMod val="75000"/>
                  </a:schemeClr>
                </a:solidFill>
                <a:effectLst>
                  <a:outerShdw blurRad="38100" dist="38100" dir="2700000" algn="tl">
                    <a:srgbClr val="000000">
                      <a:alpha val="43137"/>
                    </a:srgbClr>
                  </a:outerShdw>
                </a:effectLst>
              </a:rPr>
              <a:t>Piperazine</a:t>
            </a:r>
            <a:r>
              <a:rPr lang="en-US" sz="5400" dirty="0" smtClean="0"/>
              <a:t/>
            </a:r>
            <a:br>
              <a:rPr lang="en-US" sz="5400" dirty="0" smtClean="0"/>
            </a:br>
            <a:endParaRPr lang="en-US" dirty="0"/>
          </a:p>
        </p:txBody>
      </p:sp>
      <p:sp>
        <p:nvSpPr>
          <p:cNvPr id="3" name="Content Placeholder 2"/>
          <p:cNvSpPr>
            <a:spLocks noGrp="1"/>
          </p:cNvSpPr>
          <p:nvPr>
            <p:ph idx="1"/>
          </p:nvPr>
        </p:nvSpPr>
        <p:spPr>
          <a:xfrm>
            <a:off x="457200" y="1935480"/>
            <a:ext cx="5867400" cy="4389120"/>
          </a:xfrm>
        </p:spPr>
        <p:txBody>
          <a:bodyPr>
            <a:normAutofit lnSpcReduction="10000"/>
          </a:bodyPr>
          <a:lstStyle/>
          <a:p>
            <a:pPr lvl="1">
              <a:lnSpc>
                <a:spcPct val="90000"/>
              </a:lnSpc>
            </a:pPr>
            <a:r>
              <a:rPr lang="en-US" sz="2800" dirty="0" smtClean="0"/>
              <a:t>Blocks neuromuscular transmission in the parasite</a:t>
            </a:r>
          </a:p>
          <a:p>
            <a:pPr lvl="1">
              <a:lnSpc>
                <a:spcPct val="90000"/>
              </a:lnSpc>
            </a:pPr>
            <a:r>
              <a:rPr lang="en-US" sz="2800" dirty="0" smtClean="0"/>
              <a:t>Effective only against </a:t>
            </a:r>
            <a:r>
              <a:rPr lang="en-US" sz="2800" dirty="0" err="1" smtClean="0"/>
              <a:t>ascarids</a:t>
            </a:r>
            <a:endParaRPr lang="en-US" sz="2800" dirty="0" smtClean="0"/>
          </a:p>
          <a:p>
            <a:pPr lvl="1">
              <a:lnSpc>
                <a:spcPct val="90000"/>
              </a:lnSpc>
            </a:pPr>
            <a:r>
              <a:rPr lang="en-US" sz="2800" dirty="0" smtClean="0"/>
              <a:t>Clients should be made aware that </a:t>
            </a:r>
            <a:r>
              <a:rPr lang="en-US" sz="2800" dirty="0" err="1" smtClean="0"/>
              <a:t>piperazines</a:t>
            </a:r>
            <a:r>
              <a:rPr lang="en-US" sz="2800" dirty="0" smtClean="0"/>
              <a:t> often result in intact worms being vomited or passed in stool.</a:t>
            </a:r>
          </a:p>
          <a:p>
            <a:pPr lvl="1">
              <a:lnSpc>
                <a:spcPct val="90000"/>
              </a:lnSpc>
            </a:pPr>
            <a:r>
              <a:rPr lang="en-US" sz="2800" dirty="0" smtClean="0"/>
              <a:t>Practically nontoxic</a:t>
            </a:r>
          </a:p>
          <a:p>
            <a:pPr lvl="1">
              <a:lnSpc>
                <a:spcPct val="90000"/>
              </a:lnSpc>
            </a:pPr>
            <a:r>
              <a:rPr lang="en-US" sz="2800" dirty="0" smtClean="0"/>
              <a:t>Sold OTC</a:t>
            </a:r>
          </a:p>
          <a:p>
            <a:pPr lvl="2">
              <a:lnSpc>
                <a:spcPct val="90000"/>
              </a:lnSpc>
            </a:pPr>
            <a:r>
              <a:rPr lang="en-US" sz="2000" dirty="0" err="1" smtClean="0"/>
              <a:t>Hartz</a:t>
            </a:r>
            <a:r>
              <a:rPr lang="en-US" sz="2000" dirty="0" smtClean="0"/>
              <a:t> Health Measures Once-a-Month Wormer® for Puppies</a:t>
            </a:r>
          </a:p>
          <a:p>
            <a:pPr lvl="2">
              <a:lnSpc>
                <a:spcPct val="90000"/>
              </a:lnSpc>
            </a:pPr>
            <a:r>
              <a:rPr lang="en-US" sz="2000" dirty="0" err="1" smtClean="0"/>
              <a:t>Pipa</a:t>
            </a:r>
            <a:r>
              <a:rPr lang="en-US" sz="2000" dirty="0" smtClean="0"/>
              <a:t>-Tabs®</a:t>
            </a:r>
          </a:p>
          <a:p>
            <a:pPr lvl="1">
              <a:lnSpc>
                <a:spcPct val="90000"/>
              </a:lnSpc>
            </a:pPr>
            <a:endParaRPr lang="en-US" sz="2800" dirty="0" smtClean="0"/>
          </a:p>
          <a:p>
            <a:endParaRPr lang="en-US" sz="3200" dirty="0"/>
          </a:p>
        </p:txBody>
      </p:sp>
      <p:pic>
        <p:nvPicPr>
          <p:cNvPr id="5122" name="Picture 2"/>
          <p:cNvPicPr>
            <a:picLocks noChangeAspect="1" noChangeArrowheads="1"/>
          </p:cNvPicPr>
          <p:nvPr/>
        </p:nvPicPr>
        <p:blipFill>
          <a:blip r:embed="rId4" cstate="print"/>
          <a:srcRect/>
          <a:stretch>
            <a:fillRect/>
          </a:stretch>
        </p:blipFill>
        <p:spPr bwMode="auto">
          <a:xfrm>
            <a:off x="5486400" y="304800"/>
            <a:ext cx="3238500" cy="1885950"/>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7391400" y="4800600"/>
            <a:ext cx="1666875" cy="1666875"/>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6934200" y="4876800"/>
            <a:ext cx="857250" cy="16097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3">
                    <a:lumMod val="75000"/>
                  </a:schemeClr>
                </a:solidFill>
                <a:effectLst>
                  <a:outerShdw blurRad="38100" dist="38100" dir="2700000" algn="tl">
                    <a:srgbClr val="000000">
                      <a:alpha val="43137"/>
                    </a:srgbClr>
                  </a:outerShdw>
                </a:effectLst>
              </a:rPr>
              <a:t>Macrocyclic</a:t>
            </a:r>
            <a:r>
              <a:rPr lang="en-US" b="1" dirty="0" smtClean="0">
                <a:solidFill>
                  <a:schemeClr val="accent3">
                    <a:lumMod val="75000"/>
                  </a:schemeClr>
                </a:solidFill>
                <a:effectLst>
                  <a:outerShdw blurRad="38100" dist="38100" dir="2700000" algn="tl">
                    <a:srgbClr val="000000">
                      <a:alpha val="43137"/>
                    </a:srgbClr>
                  </a:outerShdw>
                </a:effectLst>
              </a:rPr>
              <a:t> Lactones</a:t>
            </a:r>
            <a:endParaRPr lang="en-US" b="1" dirty="0">
              <a:solidFill>
                <a:schemeClr val="accent3">
                  <a:lumMod val="75000"/>
                </a:schemeClr>
              </a:solidFill>
              <a:effectLst>
                <a:outerShdw blurRad="38100" dist="38100" dir="2700000" algn="tl">
                  <a:srgbClr val="000000">
                    <a:alpha val="43137"/>
                  </a:srgbClr>
                </a:outerShdw>
              </a:effectLst>
            </a:endParaRPr>
          </a:p>
        </p:txBody>
      </p:sp>
      <p:sp>
        <p:nvSpPr>
          <p:cNvPr id="4" name="Rectangle 3"/>
          <p:cNvSpPr>
            <a:spLocks noGrp="1" noChangeArrowheads="1"/>
          </p:cNvSpPr>
          <p:nvPr>
            <p:ph idx="1"/>
          </p:nvPr>
        </p:nvSpPr>
        <p:spPr/>
        <p:txBody>
          <a:bodyPr>
            <a:normAutofit fontScale="92500" lnSpcReduction="10000"/>
          </a:bodyPr>
          <a:lstStyle/>
          <a:p>
            <a:pPr>
              <a:lnSpc>
                <a:spcPct val="90000"/>
              </a:lnSpc>
            </a:pPr>
            <a:r>
              <a:rPr lang="en-US" sz="2800" dirty="0" err="1"/>
              <a:t>Avermectins</a:t>
            </a:r>
            <a:r>
              <a:rPr lang="en-US" sz="2800" dirty="0"/>
              <a:t> (</a:t>
            </a:r>
            <a:r>
              <a:rPr lang="en-US" sz="2800" dirty="0" err="1"/>
              <a:t>macrocyclic</a:t>
            </a:r>
            <a:r>
              <a:rPr lang="en-US" sz="2800" dirty="0"/>
              <a:t> lactones)</a:t>
            </a:r>
          </a:p>
          <a:p>
            <a:pPr lvl="1">
              <a:lnSpc>
                <a:spcPct val="90000"/>
              </a:lnSpc>
            </a:pPr>
            <a:r>
              <a:rPr lang="en-US" sz="2400" dirty="0"/>
              <a:t>Bind to certain chloride channels in the parasite nerve and muscle cells, causing paralysis and death of the parasite</a:t>
            </a:r>
          </a:p>
          <a:p>
            <a:pPr lvl="1">
              <a:lnSpc>
                <a:spcPct val="90000"/>
              </a:lnSpc>
            </a:pPr>
            <a:r>
              <a:rPr lang="en-US" sz="2400" dirty="0"/>
              <a:t>The representative of this group is </a:t>
            </a:r>
            <a:r>
              <a:rPr lang="en-US" sz="2400" b="1" dirty="0" err="1"/>
              <a:t>ivermectin</a:t>
            </a:r>
            <a:r>
              <a:rPr lang="en-US" sz="2400" dirty="0"/>
              <a:t>, used for a wide variety of </a:t>
            </a:r>
            <a:r>
              <a:rPr lang="en-US" sz="2400" dirty="0" err="1"/>
              <a:t>endo</a:t>
            </a:r>
            <a:r>
              <a:rPr lang="en-US" sz="2400" dirty="0"/>
              <a:t>- and </a:t>
            </a:r>
            <a:r>
              <a:rPr lang="en-US" sz="2400" dirty="0" err="1"/>
              <a:t>ectoparasites</a:t>
            </a:r>
            <a:endParaRPr lang="en-US" sz="2400" dirty="0"/>
          </a:p>
          <a:p>
            <a:pPr lvl="2">
              <a:lnSpc>
                <a:spcPct val="90000"/>
              </a:lnSpc>
            </a:pPr>
            <a:r>
              <a:rPr lang="en-US" sz="2000" dirty="0"/>
              <a:t>May be combined with other </a:t>
            </a:r>
            <a:r>
              <a:rPr lang="en-US" sz="2000" dirty="0" err="1"/>
              <a:t>antiparasitic</a:t>
            </a:r>
            <a:r>
              <a:rPr lang="en-US" sz="2000" dirty="0"/>
              <a:t> agents to broaden its spectrum of </a:t>
            </a:r>
            <a:r>
              <a:rPr lang="en-US" sz="2000" dirty="0" smtClean="0"/>
              <a:t>activity</a:t>
            </a:r>
          </a:p>
          <a:p>
            <a:pPr lvl="2">
              <a:lnSpc>
                <a:spcPct val="90000"/>
              </a:lnSpc>
            </a:pPr>
            <a:r>
              <a:rPr lang="en-US" sz="2000" dirty="0" err="1" smtClean="0"/>
              <a:t>Heartgard</a:t>
            </a:r>
            <a:r>
              <a:rPr lang="en-US" sz="2000" dirty="0" smtClean="0"/>
              <a:t> Plus® (contains </a:t>
            </a:r>
            <a:r>
              <a:rPr lang="en-US" sz="2000" dirty="0" err="1" smtClean="0"/>
              <a:t>ivermectin</a:t>
            </a:r>
            <a:r>
              <a:rPr lang="en-US" sz="2000" dirty="0" smtClean="0"/>
              <a:t> and </a:t>
            </a:r>
            <a:r>
              <a:rPr lang="en-US" sz="2000" dirty="0" err="1" smtClean="0"/>
              <a:t>pyrantel</a:t>
            </a:r>
            <a:r>
              <a:rPr lang="en-US" sz="2000" dirty="0" smtClean="0"/>
              <a:t> </a:t>
            </a:r>
            <a:r>
              <a:rPr lang="en-US" sz="2000" dirty="0" err="1" smtClean="0"/>
              <a:t>pamoate</a:t>
            </a:r>
            <a:r>
              <a:rPr lang="en-US" sz="2000" dirty="0" smtClean="0"/>
              <a:t>)</a:t>
            </a:r>
            <a:endParaRPr lang="en-US" sz="2000" dirty="0"/>
          </a:p>
          <a:p>
            <a:pPr lvl="1">
              <a:lnSpc>
                <a:spcPct val="90000"/>
              </a:lnSpc>
            </a:pPr>
            <a:r>
              <a:rPr lang="en-US" sz="2400" dirty="0" smtClean="0"/>
              <a:t>Oral (</a:t>
            </a:r>
            <a:r>
              <a:rPr lang="en-US" sz="2400" b="1" dirty="0" err="1" smtClean="0"/>
              <a:t>Heartgard</a:t>
            </a:r>
            <a:r>
              <a:rPr lang="en-US" sz="2400" b="1" dirty="0" smtClean="0"/>
              <a:t>®</a:t>
            </a:r>
            <a:r>
              <a:rPr lang="en-US" sz="2400" dirty="0" smtClean="0"/>
              <a:t>) and </a:t>
            </a:r>
            <a:r>
              <a:rPr lang="en-US" sz="2400" dirty="0" err="1" smtClean="0"/>
              <a:t>parenteral</a:t>
            </a:r>
            <a:r>
              <a:rPr lang="en-US" sz="2400" dirty="0" smtClean="0"/>
              <a:t> forms (</a:t>
            </a:r>
            <a:r>
              <a:rPr lang="en-US" sz="2400" b="1" dirty="0" err="1" smtClean="0"/>
              <a:t>Ivomec</a:t>
            </a:r>
            <a:r>
              <a:rPr lang="en-US" sz="2400" b="1" dirty="0" smtClean="0"/>
              <a:t>®</a:t>
            </a:r>
            <a:r>
              <a:rPr lang="en-US" sz="2400" dirty="0" smtClean="0"/>
              <a:t>) available</a:t>
            </a:r>
          </a:p>
          <a:p>
            <a:pPr lvl="1">
              <a:lnSpc>
                <a:spcPct val="90000"/>
              </a:lnSpc>
            </a:pPr>
            <a:r>
              <a:rPr lang="en-US" sz="2400" dirty="0" smtClean="0"/>
              <a:t>Used </a:t>
            </a:r>
            <a:r>
              <a:rPr lang="en-US" sz="2400" dirty="0"/>
              <a:t>for heartworm </a:t>
            </a:r>
            <a:r>
              <a:rPr lang="en-US" sz="2400" dirty="0" smtClean="0"/>
              <a:t>prevention</a:t>
            </a:r>
          </a:p>
          <a:p>
            <a:pPr lvl="1">
              <a:lnSpc>
                <a:spcPct val="90000"/>
              </a:lnSpc>
            </a:pPr>
            <a:r>
              <a:rPr lang="en-US" u="sng" dirty="0" smtClean="0"/>
              <a:t>Collies</a:t>
            </a:r>
            <a:r>
              <a:rPr lang="en-US" dirty="0" smtClean="0"/>
              <a:t> are </a:t>
            </a:r>
            <a:r>
              <a:rPr lang="en-US" dirty="0" err="1" smtClean="0"/>
              <a:t>ivermectin</a:t>
            </a:r>
            <a:r>
              <a:rPr lang="en-US" dirty="0" smtClean="0"/>
              <a:t> sensitive</a:t>
            </a:r>
            <a:endParaRPr lang="en-US" sz="2400" dirty="0"/>
          </a:p>
          <a:p>
            <a:pPr lvl="1">
              <a:lnSpc>
                <a:spcPct val="90000"/>
              </a:lnSpc>
            </a:pPr>
            <a:r>
              <a:rPr lang="en-US" sz="2400" dirty="0"/>
              <a:t>Another example in this group is </a:t>
            </a:r>
            <a:r>
              <a:rPr lang="en-US" sz="2400" b="1" dirty="0" err="1" smtClean="0"/>
              <a:t>moxidectin</a:t>
            </a:r>
            <a:r>
              <a:rPr lang="en-US" sz="2400" b="1" dirty="0" smtClean="0"/>
              <a:t> (ProHeart-6®, Advantage Multi®)</a:t>
            </a:r>
            <a:endParaRPr lang="en-US" sz="2400" b="1" dirty="0"/>
          </a:p>
          <a:p>
            <a:pPr lvl="1">
              <a:lnSpc>
                <a:spcPct val="90000"/>
              </a:lnSpc>
            </a:pPr>
            <a:r>
              <a:rPr lang="en-US" sz="2400" b="1" dirty="0"/>
              <a:t>Not </a:t>
            </a:r>
            <a:r>
              <a:rPr lang="en-US" sz="2400" dirty="0"/>
              <a:t>effective against </a:t>
            </a:r>
            <a:r>
              <a:rPr lang="en-US" sz="2400" dirty="0" err="1"/>
              <a:t>cestodes</a:t>
            </a:r>
            <a:r>
              <a:rPr lang="en-US" sz="2400" dirty="0"/>
              <a:t> or </a:t>
            </a:r>
            <a:r>
              <a:rPr lang="en-US" sz="2400" dirty="0" err="1"/>
              <a:t>trematodes</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657600" y="838200"/>
            <a:ext cx="2667000" cy="26670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533400" y="685800"/>
            <a:ext cx="2828925" cy="2828925"/>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4495800" y="4419600"/>
            <a:ext cx="3448050" cy="1704975"/>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762000" y="4038600"/>
            <a:ext cx="3062287" cy="2351299"/>
          </a:xfrm>
          <a:prstGeom prst="rect">
            <a:avLst/>
          </a:prstGeom>
          <a:noFill/>
          <a:ln w="9525">
            <a:noFill/>
            <a:miter lim="800000"/>
            <a:headEnd/>
            <a:tailEnd/>
          </a:ln>
        </p:spPr>
      </p:pic>
      <p:pic>
        <p:nvPicPr>
          <p:cNvPr id="6150" name="Picture 6"/>
          <p:cNvPicPr>
            <a:picLocks noChangeAspect="1" noChangeArrowheads="1"/>
          </p:cNvPicPr>
          <p:nvPr/>
        </p:nvPicPr>
        <p:blipFill>
          <a:blip r:embed="rId6" cstate="print"/>
          <a:srcRect/>
          <a:stretch>
            <a:fillRect/>
          </a:stretch>
        </p:blipFill>
        <p:spPr bwMode="auto">
          <a:xfrm>
            <a:off x="6629400" y="1371600"/>
            <a:ext cx="1680903" cy="2667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Anticestodals</a:t>
            </a:r>
            <a:endParaRPr lang="en-US" dirty="0"/>
          </a:p>
        </p:txBody>
      </p:sp>
      <p:sp>
        <p:nvSpPr>
          <p:cNvPr id="3" name="Content Placeholder 2"/>
          <p:cNvSpPr>
            <a:spLocks noGrp="1"/>
          </p:cNvSpPr>
          <p:nvPr>
            <p:ph sz="half" idx="1"/>
          </p:nvPr>
        </p:nvSpPr>
        <p:spPr/>
        <p:txBody>
          <a:bodyPr/>
          <a:lstStyle/>
          <a:p>
            <a:r>
              <a:rPr lang="en-US" dirty="0" err="1" smtClean="0"/>
              <a:t>Cestodes</a:t>
            </a:r>
            <a:r>
              <a:rPr lang="en-US" dirty="0" smtClean="0"/>
              <a:t> = “Tapeworms”</a:t>
            </a:r>
          </a:p>
          <a:p>
            <a:pPr lvl="1"/>
            <a:r>
              <a:rPr lang="en-US" dirty="0" err="1" smtClean="0"/>
              <a:t>Scolex</a:t>
            </a:r>
            <a:r>
              <a:rPr lang="en-US" dirty="0" smtClean="0"/>
              <a:t>, neck, </a:t>
            </a:r>
            <a:r>
              <a:rPr lang="en-US" dirty="0" err="1" smtClean="0"/>
              <a:t>proglottids</a:t>
            </a:r>
            <a:r>
              <a:rPr lang="en-US" dirty="0" smtClean="0"/>
              <a:t> </a:t>
            </a:r>
          </a:p>
          <a:p>
            <a:pPr lvl="1"/>
            <a:r>
              <a:rPr lang="en-US" dirty="0" err="1" smtClean="0"/>
              <a:t>Scolex</a:t>
            </a:r>
            <a:r>
              <a:rPr lang="en-US" dirty="0" smtClean="0"/>
              <a:t> attaches to intestinal wall</a:t>
            </a:r>
          </a:p>
          <a:p>
            <a:pPr lvl="1"/>
            <a:r>
              <a:rPr lang="en-US" dirty="0" smtClean="0"/>
              <a:t>Goal = </a:t>
            </a:r>
            <a:r>
              <a:rPr lang="en-US" dirty="0" err="1" smtClean="0"/>
              <a:t>scolex</a:t>
            </a:r>
            <a:r>
              <a:rPr lang="en-US" dirty="0" smtClean="0"/>
              <a:t> detachment</a:t>
            </a:r>
          </a:p>
          <a:p>
            <a:r>
              <a:rPr lang="en-US" dirty="0" smtClean="0"/>
              <a:t>Some </a:t>
            </a:r>
            <a:r>
              <a:rPr lang="en-US" dirty="0" err="1" smtClean="0"/>
              <a:t>anticestodals</a:t>
            </a:r>
            <a:r>
              <a:rPr lang="en-US" dirty="0" smtClean="0"/>
              <a:t> are used in combination with </a:t>
            </a:r>
            <a:r>
              <a:rPr lang="en-US" dirty="0" err="1" smtClean="0"/>
              <a:t>antinematodal</a:t>
            </a:r>
            <a:r>
              <a:rPr lang="en-US" dirty="0" smtClean="0"/>
              <a:t> drugs.</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648200" y="2133600"/>
            <a:ext cx="4198290" cy="336724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Parasites and Animal Disease</a:t>
            </a:r>
            <a:endParaRPr lang="en-US" dirty="0"/>
          </a:p>
        </p:txBody>
      </p:sp>
      <p:sp>
        <p:nvSpPr>
          <p:cNvPr id="4" name="Content Placeholder 2"/>
          <p:cNvSpPr>
            <a:spLocks noGrp="1"/>
          </p:cNvSpPr>
          <p:nvPr>
            <p:ph sz="half" idx="1"/>
          </p:nvPr>
        </p:nvSpPr>
        <p:spPr/>
        <p:txBody>
          <a:bodyPr>
            <a:normAutofit fontScale="92500"/>
          </a:bodyPr>
          <a:lstStyle/>
          <a:p>
            <a:r>
              <a:rPr lang="en-US" sz="2400" i="1" dirty="0">
                <a:solidFill>
                  <a:schemeClr val="accent3">
                    <a:lumMod val="75000"/>
                  </a:schemeClr>
                </a:solidFill>
                <a:effectLst>
                  <a:outerShdw blurRad="38100" dist="38100" dir="2700000" algn="tl">
                    <a:srgbClr val="000000">
                      <a:alpha val="43137"/>
                    </a:srgbClr>
                  </a:outerShdw>
                </a:effectLst>
              </a:rPr>
              <a:t>Parasitism</a:t>
            </a:r>
            <a:r>
              <a:rPr lang="en-US" sz="2400" dirty="0"/>
              <a:t> is a relationship between two different organisms in which one of the organisms (parasite) benefits while the other (the host) is harmed</a:t>
            </a:r>
          </a:p>
          <a:p>
            <a:r>
              <a:rPr lang="en-US" sz="2400" dirty="0"/>
              <a:t>The harm inflicted depends on the health of the host</a:t>
            </a:r>
            <a:r>
              <a:rPr lang="en-US" sz="2000" dirty="0"/>
              <a:t> </a:t>
            </a:r>
            <a:r>
              <a:rPr lang="en-US" sz="2400" dirty="0"/>
              <a:t>and can range from minor illness to generalized impairment</a:t>
            </a:r>
          </a:p>
          <a:p>
            <a:r>
              <a:rPr lang="en-US" sz="2400" dirty="0"/>
              <a:t>Some parasitic infections can be </a:t>
            </a:r>
            <a:r>
              <a:rPr lang="en-US" sz="2400" b="1" dirty="0" err="1" smtClean="0"/>
              <a:t>zoonotic</a:t>
            </a:r>
            <a:r>
              <a:rPr lang="en-US" sz="2400" dirty="0" smtClean="0"/>
              <a:t>.</a:t>
            </a:r>
            <a:endParaRPr lang="en-US" sz="2000" b="1"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5105400" y="2055019"/>
            <a:ext cx="3200400" cy="42672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6019800" y="3505200"/>
            <a:ext cx="3124200" cy="31242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248400" y="228600"/>
            <a:ext cx="2619375" cy="2619375"/>
          </a:xfrm>
          <a:prstGeom prst="rect">
            <a:avLst/>
          </a:prstGeom>
          <a:noFill/>
          <a:ln w="9525">
            <a:noFill/>
            <a:miter lim="800000"/>
            <a:headEnd/>
            <a:tailEnd/>
          </a:ln>
        </p:spPr>
      </p:pic>
      <p:sp>
        <p:nvSpPr>
          <p:cNvPr id="2" name="Title 1"/>
          <p:cNvSpPr>
            <a:spLocks noGrp="1"/>
          </p:cNvSpPr>
          <p:nvPr>
            <p:ph type="title"/>
          </p:nvPr>
        </p:nvSpPr>
        <p:spPr>
          <a:xfrm>
            <a:off x="457200" y="457200"/>
            <a:ext cx="8229600" cy="1143000"/>
          </a:xfrm>
        </p:spPr>
        <p:txBody>
          <a:bodyPr/>
          <a:lstStyle/>
          <a:p>
            <a:r>
              <a:rPr lang="en-US" dirty="0" err="1" smtClean="0"/>
              <a:t>Anticestodals</a:t>
            </a:r>
            <a:endParaRPr lang="en-US" dirty="0"/>
          </a:p>
        </p:txBody>
      </p:sp>
      <p:sp>
        <p:nvSpPr>
          <p:cNvPr id="4" name="Rectangle 3"/>
          <p:cNvSpPr>
            <a:spLocks noGrp="1" noChangeArrowheads="1"/>
          </p:cNvSpPr>
          <p:nvPr>
            <p:ph idx="1"/>
          </p:nvPr>
        </p:nvSpPr>
        <p:spPr>
          <a:xfrm>
            <a:off x="457200" y="1600200"/>
            <a:ext cx="5943600" cy="5257800"/>
          </a:xfrm>
        </p:spPr>
        <p:txBody>
          <a:bodyPr>
            <a:normAutofit/>
          </a:bodyPr>
          <a:lstStyle/>
          <a:p>
            <a:pPr>
              <a:lnSpc>
                <a:spcPct val="90000"/>
              </a:lnSpc>
            </a:pPr>
            <a:r>
              <a:rPr lang="en-US" sz="2400" b="1" dirty="0" err="1" smtClean="0">
                <a:solidFill>
                  <a:srgbClr val="FF0000"/>
                </a:solidFill>
                <a:effectLst>
                  <a:outerShdw blurRad="38100" dist="38100" dir="2700000" algn="tl">
                    <a:srgbClr val="000000">
                      <a:alpha val="43137"/>
                    </a:srgbClr>
                  </a:outerShdw>
                </a:effectLst>
              </a:rPr>
              <a:t>Praziquantel</a:t>
            </a:r>
            <a:r>
              <a:rPr lang="en-US" sz="2400" b="1" dirty="0" smtClean="0">
                <a:solidFill>
                  <a:srgbClr val="FF0000"/>
                </a:solidFill>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a:t>
            </a:r>
            <a:r>
              <a:rPr lang="en-US" sz="2400" b="1" dirty="0" err="1" smtClean="0">
                <a:effectLst>
                  <a:outerShdw blurRad="38100" dist="38100" dir="2700000" algn="tl">
                    <a:srgbClr val="000000">
                      <a:alpha val="43137"/>
                    </a:srgbClr>
                  </a:outerShdw>
                </a:effectLst>
              </a:rPr>
              <a:t>Droncit</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a:p>
            <a:pPr lvl="1">
              <a:lnSpc>
                <a:spcPct val="90000"/>
              </a:lnSpc>
            </a:pPr>
            <a:r>
              <a:rPr lang="en-US" sz="2000" dirty="0"/>
              <a:t>Works by increasing the </a:t>
            </a:r>
            <a:r>
              <a:rPr lang="en-US" sz="2000" dirty="0" smtClean="0"/>
              <a:t>cell </a:t>
            </a:r>
            <a:r>
              <a:rPr lang="en-US" sz="2000" dirty="0"/>
              <a:t>membrane </a:t>
            </a:r>
            <a:r>
              <a:rPr lang="en-US" sz="2000" dirty="0" smtClean="0"/>
              <a:t>permeability of the </a:t>
            </a:r>
            <a:r>
              <a:rPr lang="en-US" sz="2000" dirty="0" err="1" smtClean="0"/>
              <a:t>cestode</a:t>
            </a:r>
            <a:r>
              <a:rPr lang="en-US" sz="2000" dirty="0" smtClean="0"/>
              <a:t>, thus reducing its resistance to digestion in the host’s intestinal tract.  Ultimately, after administration of </a:t>
            </a:r>
            <a:r>
              <a:rPr lang="en-US" sz="2000" dirty="0" err="1" smtClean="0"/>
              <a:t>praziquantel</a:t>
            </a:r>
            <a:r>
              <a:rPr lang="en-US" sz="2000" dirty="0" smtClean="0"/>
              <a:t>, the entire tapeworm disintegrates (including the </a:t>
            </a:r>
            <a:r>
              <a:rPr lang="en-US" sz="2000" dirty="0" err="1" smtClean="0"/>
              <a:t>scolex</a:t>
            </a:r>
            <a:r>
              <a:rPr lang="en-US" sz="2000" dirty="0" smtClean="0"/>
              <a:t>).</a:t>
            </a:r>
          </a:p>
          <a:p>
            <a:pPr lvl="1">
              <a:lnSpc>
                <a:spcPct val="90000"/>
              </a:lnSpc>
            </a:pPr>
            <a:r>
              <a:rPr lang="en-US" sz="2000" dirty="0" smtClean="0"/>
              <a:t>Owners </a:t>
            </a:r>
            <a:r>
              <a:rPr lang="en-US" sz="2000" b="1" dirty="0" smtClean="0"/>
              <a:t>will not</a:t>
            </a:r>
            <a:r>
              <a:rPr lang="en-US" sz="2000" dirty="0" smtClean="0"/>
              <a:t> see tapeworm or segments passed after treatment</a:t>
            </a:r>
            <a:endParaRPr lang="en-US" sz="2000" dirty="0"/>
          </a:p>
          <a:p>
            <a:pPr lvl="1">
              <a:lnSpc>
                <a:spcPct val="90000"/>
              </a:lnSpc>
            </a:pPr>
            <a:r>
              <a:rPr lang="en-US" sz="2000" dirty="0"/>
              <a:t>Works on all </a:t>
            </a:r>
            <a:r>
              <a:rPr lang="en-US" sz="2000" dirty="0" err="1"/>
              <a:t>cestode</a:t>
            </a:r>
            <a:r>
              <a:rPr lang="en-US" sz="2000" dirty="0"/>
              <a:t> </a:t>
            </a:r>
            <a:r>
              <a:rPr lang="en-US" sz="2000" dirty="0" smtClean="0"/>
              <a:t>species</a:t>
            </a:r>
          </a:p>
          <a:p>
            <a:pPr lvl="1">
              <a:lnSpc>
                <a:spcPct val="90000"/>
              </a:lnSpc>
            </a:pPr>
            <a:r>
              <a:rPr lang="en-US" sz="2000" dirty="0" smtClean="0"/>
              <a:t>With </a:t>
            </a:r>
            <a:r>
              <a:rPr lang="en-US" sz="2000" i="1" dirty="0" err="1" smtClean="0"/>
              <a:t>Dipylidium</a:t>
            </a:r>
            <a:r>
              <a:rPr lang="en-US" sz="2000" i="1" dirty="0" smtClean="0"/>
              <a:t> </a:t>
            </a:r>
            <a:r>
              <a:rPr lang="en-US" sz="2000" i="1" dirty="0" err="1" smtClean="0"/>
              <a:t>caninum</a:t>
            </a:r>
            <a:r>
              <a:rPr lang="en-US" sz="2000" i="1" dirty="0" smtClean="0"/>
              <a:t>, </a:t>
            </a:r>
            <a:r>
              <a:rPr lang="en-US" sz="2000" dirty="0" smtClean="0"/>
              <a:t>it is especially important to also eradicate fleas to prevent </a:t>
            </a:r>
            <a:r>
              <a:rPr lang="en-US" sz="2000" dirty="0" err="1" smtClean="0"/>
              <a:t>reinfection</a:t>
            </a:r>
            <a:r>
              <a:rPr lang="en-US" sz="2000" dirty="0" smtClean="0"/>
              <a:t>.</a:t>
            </a:r>
          </a:p>
          <a:p>
            <a:pPr lvl="1">
              <a:lnSpc>
                <a:spcPct val="90000"/>
              </a:lnSpc>
            </a:pPr>
            <a:r>
              <a:rPr lang="en-US" sz="2000" dirty="0" smtClean="0"/>
              <a:t>Available as oral tablet or </a:t>
            </a:r>
            <a:r>
              <a:rPr lang="en-US" sz="2000" dirty="0" err="1" smtClean="0"/>
              <a:t>injectable</a:t>
            </a:r>
            <a:endParaRPr lang="en-US" sz="2000" dirty="0" smtClean="0"/>
          </a:p>
          <a:p>
            <a:pPr lvl="1">
              <a:lnSpc>
                <a:spcPct val="90000"/>
              </a:lnSpc>
            </a:pPr>
            <a:r>
              <a:rPr lang="en-US" sz="2000" dirty="0" smtClean="0"/>
              <a:t>Side effects are rare; include anorexia, vomiting, diarrhea, and lethargy.</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05600" y="76200"/>
            <a:ext cx="2152650" cy="21526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Anticestodals</a:t>
            </a:r>
            <a:endParaRPr lang="en-US" dirty="0"/>
          </a:p>
        </p:txBody>
      </p:sp>
      <p:sp>
        <p:nvSpPr>
          <p:cNvPr id="3" name="Content Placeholder 2"/>
          <p:cNvSpPr>
            <a:spLocks noGrp="1"/>
          </p:cNvSpPr>
          <p:nvPr>
            <p:ph idx="1"/>
          </p:nvPr>
        </p:nvSpPr>
        <p:spPr/>
        <p:txBody>
          <a:bodyPr/>
          <a:lstStyle/>
          <a:p>
            <a:pPr>
              <a:lnSpc>
                <a:spcPct val="90000"/>
              </a:lnSpc>
            </a:pPr>
            <a:r>
              <a:rPr lang="en-US" sz="2400" dirty="0" err="1" smtClean="0">
                <a:effectLst>
                  <a:outerShdw blurRad="38100" dist="38100" dir="2700000" algn="tl">
                    <a:srgbClr val="000000">
                      <a:alpha val="43137"/>
                    </a:srgbClr>
                  </a:outerShdw>
                </a:effectLst>
              </a:rPr>
              <a:t>Epsiprantel</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Cestex</a:t>
            </a:r>
            <a:r>
              <a:rPr lang="en-US" sz="2400" dirty="0" smtClean="0">
                <a:effectLst>
                  <a:outerShdw blurRad="38100" dist="38100" dir="2700000" algn="tl">
                    <a:srgbClr val="000000">
                      <a:alpha val="43137"/>
                    </a:srgbClr>
                  </a:outerShdw>
                </a:effectLst>
              </a:rPr>
              <a:t>®)</a:t>
            </a:r>
          </a:p>
          <a:p>
            <a:pPr lvl="1">
              <a:lnSpc>
                <a:spcPct val="90000"/>
              </a:lnSpc>
            </a:pPr>
            <a:r>
              <a:rPr lang="en-US" sz="2000" dirty="0" smtClean="0"/>
              <a:t>Effective against </a:t>
            </a:r>
            <a:r>
              <a:rPr lang="en-US" sz="2000" i="1" dirty="0" err="1" smtClean="0"/>
              <a:t>Taenia</a:t>
            </a:r>
            <a:r>
              <a:rPr lang="en-US" sz="2000" i="1" dirty="0" smtClean="0"/>
              <a:t> spp.</a:t>
            </a:r>
            <a:r>
              <a:rPr lang="en-US" sz="2000" dirty="0" smtClean="0"/>
              <a:t> and </a:t>
            </a:r>
            <a:r>
              <a:rPr lang="en-US" sz="2000" i="1" dirty="0" err="1" smtClean="0"/>
              <a:t>Dipylidium</a:t>
            </a:r>
            <a:r>
              <a:rPr lang="en-US" sz="2000" i="1" dirty="0" smtClean="0"/>
              <a:t> </a:t>
            </a:r>
            <a:r>
              <a:rPr lang="en-US" sz="2000" i="1" dirty="0" err="1" smtClean="0"/>
              <a:t>caninum</a:t>
            </a:r>
            <a:r>
              <a:rPr lang="en-US" sz="2000" dirty="0" smtClean="0"/>
              <a:t>, but </a:t>
            </a:r>
            <a:r>
              <a:rPr lang="en-US" sz="2000" b="1" dirty="0" smtClean="0"/>
              <a:t>not</a:t>
            </a:r>
            <a:r>
              <a:rPr lang="en-US" sz="2000" dirty="0" smtClean="0"/>
              <a:t> </a:t>
            </a:r>
            <a:r>
              <a:rPr lang="en-US" sz="2000" i="1" dirty="0" err="1" smtClean="0"/>
              <a:t>Echinococcus</a:t>
            </a:r>
            <a:r>
              <a:rPr lang="en-US" sz="2000" i="1" dirty="0" smtClean="0"/>
              <a:t> spp.</a:t>
            </a:r>
          </a:p>
          <a:p>
            <a:pPr lvl="1">
              <a:lnSpc>
                <a:spcPct val="90000"/>
              </a:lnSpc>
            </a:pPr>
            <a:r>
              <a:rPr lang="en-US" sz="2000" b="1" dirty="0" smtClean="0"/>
              <a:t>Like</a:t>
            </a:r>
            <a:r>
              <a:rPr lang="en-US" sz="2000" dirty="0" smtClean="0"/>
              <a:t> </a:t>
            </a:r>
            <a:r>
              <a:rPr lang="en-US" sz="2000" dirty="0" err="1" smtClean="0"/>
              <a:t>praziquantel</a:t>
            </a:r>
            <a:r>
              <a:rPr lang="en-US" sz="2000" dirty="0" smtClean="0"/>
              <a:t>, disintegrates </a:t>
            </a:r>
            <a:r>
              <a:rPr lang="en-US" sz="2000" dirty="0" err="1" smtClean="0"/>
              <a:t>cestode</a:t>
            </a:r>
            <a:r>
              <a:rPr lang="en-US" sz="2000" dirty="0" smtClean="0"/>
              <a:t> so that it can be digested by host</a:t>
            </a:r>
          </a:p>
          <a:p>
            <a:pPr lvl="1">
              <a:lnSpc>
                <a:spcPct val="90000"/>
              </a:lnSpc>
            </a:pPr>
            <a:r>
              <a:rPr lang="en-US" sz="2000" b="1" dirty="0" smtClean="0"/>
              <a:t>Unlike</a:t>
            </a:r>
            <a:r>
              <a:rPr lang="en-US" sz="2000" dirty="0" smtClean="0"/>
              <a:t> </a:t>
            </a:r>
            <a:r>
              <a:rPr lang="en-US" sz="2000" dirty="0" err="1" smtClean="0"/>
              <a:t>praziquantel</a:t>
            </a:r>
            <a:r>
              <a:rPr lang="en-US" sz="2000" dirty="0" smtClean="0"/>
              <a:t>, not absorbed well by GI tract, so systemic side effects are minimal.</a:t>
            </a:r>
          </a:p>
          <a:p>
            <a:pPr>
              <a:lnSpc>
                <a:spcPct val="90000"/>
              </a:lnSpc>
            </a:pPr>
            <a:r>
              <a:rPr lang="en-US" sz="2400" dirty="0" err="1" smtClean="0">
                <a:effectLst>
                  <a:outerShdw blurRad="38100" dist="38100" dir="2700000" algn="tl">
                    <a:srgbClr val="000000">
                      <a:alpha val="43137"/>
                    </a:srgbClr>
                  </a:outerShdw>
                </a:effectLst>
              </a:rPr>
              <a:t>Fenbendazole</a:t>
            </a:r>
            <a:endParaRPr lang="en-US" sz="2400" dirty="0" smtClean="0">
              <a:effectLst>
                <a:outerShdw blurRad="38100" dist="38100" dir="2700000" algn="tl">
                  <a:srgbClr val="000000">
                    <a:alpha val="43137"/>
                  </a:srgbClr>
                </a:outerShdw>
              </a:effectLst>
            </a:endParaRPr>
          </a:p>
          <a:p>
            <a:pPr lvl="1">
              <a:lnSpc>
                <a:spcPct val="90000"/>
              </a:lnSpc>
            </a:pPr>
            <a:r>
              <a:rPr lang="en-US" sz="2000" dirty="0" smtClean="0"/>
              <a:t>A </a:t>
            </a:r>
            <a:r>
              <a:rPr lang="en-US" sz="2000" dirty="0" err="1" smtClean="0"/>
              <a:t>benzimidazole</a:t>
            </a:r>
            <a:r>
              <a:rPr lang="en-US" sz="2000" dirty="0" smtClean="0"/>
              <a:t> (covered previously – </a:t>
            </a:r>
            <a:r>
              <a:rPr lang="en-US" sz="2000" dirty="0" err="1" smtClean="0"/>
              <a:t>antinematodals</a:t>
            </a:r>
            <a:r>
              <a:rPr lang="en-US" sz="2000" dirty="0" smtClean="0"/>
              <a:t>)</a:t>
            </a:r>
          </a:p>
          <a:p>
            <a:pPr lvl="1">
              <a:lnSpc>
                <a:spcPct val="90000"/>
              </a:lnSpc>
            </a:pPr>
            <a:r>
              <a:rPr lang="en-US" sz="2000" dirty="0" smtClean="0"/>
              <a:t>Effective against </a:t>
            </a:r>
            <a:r>
              <a:rPr lang="en-US" sz="2000" i="1" dirty="0" err="1" smtClean="0"/>
              <a:t>Taenia</a:t>
            </a:r>
            <a:r>
              <a:rPr lang="en-US" sz="2000" dirty="0" smtClean="0"/>
              <a:t> </a:t>
            </a:r>
            <a:r>
              <a:rPr lang="en-US" sz="2000" i="1" dirty="0" smtClean="0"/>
              <a:t>spp. </a:t>
            </a:r>
            <a:r>
              <a:rPr lang="en-US" sz="2000" dirty="0" smtClean="0"/>
              <a:t>but </a:t>
            </a:r>
            <a:r>
              <a:rPr lang="en-US" sz="2000" b="1" dirty="0" smtClean="0"/>
              <a:t>not </a:t>
            </a:r>
            <a:r>
              <a:rPr lang="en-US" sz="2000" i="1" dirty="0" err="1" smtClean="0"/>
              <a:t>Dipylidium</a:t>
            </a:r>
            <a:r>
              <a:rPr lang="en-US" sz="2000" i="1" dirty="0" smtClean="0"/>
              <a:t> </a:t>
            </a:r>
            <a:r>
              <a:rPr lang="en-US" sz="2000" i="1" dirty="0" err="1" smtClean="0"/>
              <a:t>caninum</a:t>
            </a:r>
            <a:endParaRPr lang="en-US" sz="2000" i="1" dirty="0" smtClean="0"/>
          </a:p>
          <a:p>
            <a:pPr lvl="1">
              <a:lnSpc>
                <a:spcPct val="90000"/>
              </a:lnSpc>
            </a:pPr>
            <a:r>
              <a:rPr lang="en-US" sz="2000" dirty="0" smtClean="0"/>
              <a:t>Unless other parasites are present in animal that can be treated with </a:t>
            </a:r>
            <a:r>
              <a:rPr lang="en-US" sz="2000" dirty="0" err="1" smtClean="0"/>
              <a:t>fenbendazole</a:t>
            </a:r>
            <a:r>
              <a:rPr lang="en-US" sz="2000" dirty="0" smtClean="0"/>
              <a:t>, </a:t>
            </a:r>
            <a:r>
              <a:rPr lang="en-US" sz="2000" dirty="0" err="1" smtClean="0"/>
              <a:t>praziquantel</a:t>
            </a:r>
            <a:r>
              <a:rPr lang="en-US" sz="2000" dirty="0" smtClean="0"/>
              <a:t> or </a:t>
            </a:r>
            <a:r>
              <a:rPr lang="en-US" sz="2000" dirty="0" err="1" smtClean="0"/>
              <a:t>epsiprantel</a:t>
            </a:r>
            <a:r>
              <a:rPr lang="en-US" sz="2000" dirty="0" smtClean="0"/>
              <a:t> are recommended.</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Antitrematodals</a:t>
            </a:r>
            <a:endParaRPr lang="en-US" dirty="0"/>
          </a:p>
        </p:txBody>
      </p:sp>
      <p:sp>
        <p:nvSpPr>
          <p:cNvPr id="4" name="Rectangle 3"/>
          <p:cNvSpPr>
            <a:spLocks noGrp="1" noChangeArrowheads="1"/>
          </p:cNvSpPr>
          <p:nvPr>
            <p:ph idx="1"/>
          </p:nvPr>
        </p:nvSpPr>
        <p:spPr/>
        <p:txBody>
          <a:bodyPr/>
          <a:lstStyle/>
          <a:p>
            <a:pPr>
              <a:lnSpc>
                <a:spcPct val="80000"/>
              </a:lnSpc>
            </a:pPr>
            <a:r>
              <a:rPr lang="en-US" sz="2800" dirty="0" err="1" smtClean="0">
                <a:effectLst>
                  <a:outerShdw blurRad="38100" dist="38100" dir="2700000" algn="tl">
                    <a:srgbClr val="000000">
                      <a:alpha val="43137"/>
                    </a:srgbClr>
                  </a:outerShdw>
                </a:effectLst>
              </a:rPr>
              <a:t>Clorsulon</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Curatrem</a:t>
            </a:r>
            <a:r>
              <a:rPr lang="en-US" sz="2800" dirty="0" smtClean="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a:p>
            <a:pPr lvl="1">
              <a:lnSpc>
                <a:spcPct val="80000"/>
              </a:lnSpc>
            </a:pPr>
            <a:r>
              <a:rPr lang="en-US" sz="2400" dirty="0" smtClean="0"/>
              <a:t>A benzene sulfonamide</a:t>
            </a:r>
          </a:p>
          <a:p>
            <a:pPr lvl="1">
              <a:lnSpc>
                <a:spcPct val="80000"/>
              </a:lnSpc>
            </a:pPr>
            <a:r>
              <a:rPr lang="en-US" sz="2400" dirty="0" smtClean="0"/>
              <a:t>Works </a:t>
            </a:r>
            <a:r>
              <a:rPr lang="en-US" sz="2400" dirty="0"/>
              <a:t>by inhibiting the </a:t>
            </a:r>
            <a:r>
              <a:rPr lang="en-US" sz="2400" dirty="0" err="1"/>
              <a:t>trematode’s</a:t>
            </a:r>
            <a:r>
              <a:rPr lang="en-US" sz="2400" dirty="0"/>
              <a:t> enzyme systems for energy </a:t>
            </a:r>
            <a:r>
              <a:rPr lang="en-US" sz="2400" dirty="0" smtClean="0"/>
              <a:t>production (robs fluke of energy)</a:t>
            </a:r>
            <a:endParaRPr lang="en-US" sz="2400" dirty="0"/>
          </a:p>
          <a:p>
            <a:pPr lvl="1">
              <a:lnSpc>
                <a:spcPct val="80000"/>
              </a:lnSpc>
            </a:pPr>
            <a:r>
              <a:rPr lang="en-US" sz="2400" dirty="0"/>
              <a:t>Effective against </a:t>
            </a:r>
            <a:r>
              <a:rPr lang="en-US" sz="2400" i="1" dirty="0" err="1"/>
              <a:t>Fasciola</a:t>
            </a:r>
            <a:r>
              <a:rPr lang="en-US" sz="2400" i="1" dirty="0"/>
              <a:t> </a:t>
            </a:r>
            <a:r>
              <a:rPr lang="en-US" sz="2400" i="1" dirty="0" smtClean="0"/>
              <a:t>hepatica</a:t>
            </a:r>
          </a:p>
          <a:p>
            <a:pPr lvl="2">
              <a:lnSpc>
                <a:spcPct val="80000"/>
              </a:lnSpc>
            </a:pPr>
            <a:r>
              <a:rPr lang="en-US" sz="2100" i="1" dirty="0" smtClean="0"/>
              <a:t>Adult and immature forms</a:t>
            </a:r>
          </a:p>
          <a:p>
            <a:pPr lvl="1">
              <a:lnSpc>
                <a:spcPct val="80000"/>
              </a:lnSpc>
            </a:pPr>
            <a:r>
              <a:rPr lang="en-US" dirty="0" smtClean="0"/>
              <a:t>OTC</a:t>
            </a:r>
          </a:p>
          <a:p>
            <a:pPr lvl="1">
              <a:lnSpc>
                <a:spcPct val="80000"/>
              </a:lnSpc>
            </a:pPr>
            <a:r>
              <a:rPr lang="en-US" sz="2400" dirty="0" smtClean="0"/>
              <a:t>Drench</a:t>
            </a:r>
          </a:p>
          <a:p>
            <a:pPr lvl="1">
              <a:lnSpc>
                <a:spcPct val="80000"/>
              </a:lnSpc>
            </a:pPr>
            <a:r>
              <a:rPr lang="en-US" dirty="0" smtClean="0"/>
              <a:t>Not recommended in dairy animals</a:t>
            </a:r>
            <a:endParaRPr lang="en-US" sz="2400" dirty="0"/>
          </a:p>
        </p:txBody>
      </p:sp>
      <p:pic>
        <p:nvPicPr>
          <p:cNvPr id="4098" name="Picture 2"/>
          <p:cNvPicPr>
            <a:picLocks noChangeAspect="1" noChangeArrowheads="1"/>
          </p:cNvPicPr>
          <p:nvPr/>
        </p:nvPicPr>
        <p:blipFill>
          <a:blip r:embed="rId2" cstate="print"/>
          <a:srcRect/>
          <a:stretch>
            <a:fillRect/>
          </a:stretch>
        </p:blipFill>
        <p:spPr bwMode="auto">
          <a:xfrm>
            <a:off x="6400800" y="3505200"/>
            <a:ext cx="2095500" cy="28575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705600" y="152400"/>
            <a:ext cx="2438400" cy="2438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Antitrematodals</a:t>
            </a:r>
            <a:endParaRPr lang="en-US" dirty="0"/>
          </a:p>
        </p:txBody>
      </p:sp>
      <p:sp>
        <p:nvSpPr>
          <p:cNvPr id="3" name="Content Placeholder 2"/>
          <p:cNvSpPr>
            <a:spLocks noGrp="1"/>
          </p:cNvSpPr>
          <p:nvPr>
            <p:ph idx="1"/>
          </p:nvPr>
        </p:nvSpPr>
        <p:spPr/>
        <p:txBody>
          <a:bodyPr/>
          <a:lstStyle/>
          <a:p>
            <a:pPr>
              <a:lnSpc>
                <a:spcPct val="80000"/>
              </a:lnSpc>
            </a:pPr>
            <a:r>
              <a:rPr lang="en-US" sz="2800" dirty="0" err="1" smtClean="0">
                <a:effectLst>
                  <a:outerShdw blurRad="38100" dist="38100" dir="2700000" algn="tl">
                    <a:srgbClr val="000000">
                      <a:alpha val="43137"/>
                    </a:srgbClr>
                  </a:outerShdw>
                </a:effectLst>
              </a:rPr>
              <a:t>Albendazole</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Albazen</a:t>
            </a:r>
            <a:r>
              <a:rPr lang="en-US" sz="2800" dirty="0" smtClean="0">
                <a:effectLst>
                  <a:outerShdw blurRad="38100" dist="38100" dir="2700000" algn="tl">
                    <a:srgbClr val="000000">
                      <a:alpha val="43137"/>
                    </a:srgbClr>
                  </a:outerShdw>
                </a:effectLst>
              </a:rPr>
              <a:t>®)</a:t>
            </a:r>
          </a:p>
          <a:p>
            <a:pPr lvl="1">
              <a:lnSpc>
                <a:spcPct val="80000"/>
              </a:lnSpc>
            </a:pPr>
            <a:r>
              <a:rPr lang="en-US" dirty="0" err="1" smtClean="0"/>
              <a:t>Benzimidazole</a:t>
            </a:r>
            <a:r>
              <a:rPr lang="en-US" dirty="0" smtClean="0"/>
              <a:t> that interferes with the energy metabolism of the worm</a:t>
            </a:r>
          </a:p>
          <a:p>
            <a:pPr lvl="1">
              <a:lnSpc>
                <a:spcPct val="80000"/>
              </a:lnSpc>
            </a:pPr>
            <a:r>
              <a:rPr lang="en-US" dirty="0" smtClean="0"/>
              <a:t>Also effective against some nematodes (broad-spectrum)</a:t>
            </a:r>
          </a:p>
          <a:p>
            <a:pPr lvl="1">
              <a:lnSpc>
                <a:spcPct val="80000"/>
              </a:lnSpc>
            </a:pPr>
            <a:r>
              <a:rPr lang="en-US" dirty="0" smtClean="0"/>
              <a:t>Not approved for use in lactating animals</a:t>
            </a:r>
          </a:p>
          <a:p>
            <a:pPr lvl="1">
              <a:lnSpc>
                <a:spcPct val="80000"/>
              </a:lnSpc>
            </a:pPr>
            <a:endParaRPr lang="en-US" i="1" dirty="0" smtClean="0"/>
          </a:p>
          <a:p>
            <a:pPr>
              <a:lnSpc>
                <a:spcPct val="80000"/>
              </a:lnSpc>
            </a:pPr>
            <a:r>
              <a:rPr lang="en-US" sz="2800" dirty="0" err="1" smtClean="0">
                <a:effectLst>
                  <a:outerShdw blurRad="38100" dist="38100" dir="2700000" algn="tl">
                    <a:srgbClr val="000000">
                      <a:alpha val="43137"/>
                    </a:srgbClr>
                  </a:outerShdw>
                </a:effectLst>
              </a:rPr>
              <a:t>Praziquantel</a:t>
            </a:r>
            <a:endParaRPr lang="en-US" sz="2800" dirty="0" smtClean="0">
              <a:effectLst>
                <a:outerShdw blurRad="38100" dist="38100" dir="2700000" algn="tl">
                  <a:srgbClr val="000000">
                    <a:alpha val="43137"/>
                  </a:srgbClr>
                </a:outerShdw>
              </a:effectLst>
            </a:endParaRPr>
          </a:p>
          <a:p>
            <a:pPr lvl="1">
              <a:lnSpc>
                <a:spcPct val="80000"/>
              </a:lnSpc>
            </a:pPr>
            <a:r>
              <a:rPr lang="en-US" dirty="0" smtClean="0"/>
              <a:t>Covered previously (</a:t>
            </a:r>
            <a:r>
              <a:rPr lang="en-US" dirty="0" err="1" smtClean="0"/>
              <a:t>anticestodal</a:t>
            </a:r>
            <a:r>
              <a:rPr lang="en-US" dirty="0" smtClean="0"/>
              <a:t>)</a:t>
            </a:r>
          </a:p>
          <a:p>
            <a:pPr lvl="1">
              <a:lnSpc>
                <a:spcPct val="80000"/>
              </a:lnSpc>
            </a:pPr>
            <a:r>
              <a:rPr lang="en-US" dirty="0" smtClean="0"/>
              <a:t>Also effective against lung flukes in dogs and cats</a:t>
            </a:r>
            <a:endParaRPr lang="en-US" i="1" u="sng" dirty="0" smtClean="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4114800" y="4419600"/>
            <a:ext cx="2305050" cy="23050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Drontal</a:t>
            </a:r>
            <a:r>
              <a:rPr lang="en-US" dirty="0" smtClean="0"/>
              <a:t> Plus®</a:t>
            </a:r>
            <a:endParaRPr lang="en-US" dirty="0"/>
          </a:p>
        </p:txBody>
      </p:sp>
      <p:sp>
        <p:nvSpPr>
          <p:cNvPr id="3" name="Content Placeholder 2"/>
          <p:cNvSpPr>
            <a:spLocks noGrp="1"/>
          </p:cNvSpPr>
          <p:nvPr>
            <p:ph idx="1"/>
          </p:nvPr>
        </p:nvSpPr>
        <p:spPr>
          <a:xfrm>
            <a:off x="457200" y="1935480"/>
            <a:ext cx="5105400" cy="4389120"/>
          </a:xfrm>
        </p:spPr>
        <p:txBody>
          <a:bodyPr/>
          <a:lstStyle/>
          <a:p>
            <a:r>
              <a:rPr lang="en-US" sz="2400" dirty="0" smtClean="0"/>
              <a:t>Contains:</a:t>
            </a:r>
          </a:p>
          <a:p>
            <a:pPr lvl="1"/>
            <a:r>
              <a:rPr lang="en-US" sz="2200" b="1" dirty="0" err="1" smtClean="0"/>
              <a:t>Febantel</a:t>
            </a:r>
            <a:r>
              <a:rPr lang="en-US" sz="2200" b="1" dirty="0" smtClean="0"/>
              <a:t>,</a:t>
            </a:r>
            <a:r>
              <a:rPr lang="en-US" sz="2200" dirty="0" smtClean="0"/>
              <a:t> a </a:t>
            </a:r>
            <a:r>
              <a:rPr lang="en-US" sz="2200" dirty="0" err="1" smtClean="0"/>
              <a:t>probenzimidazole</a:t>
            </a:r>
            <a:r>
              <a:rPr lang="en-US" sz="2200" dirty="0" smtClean="0"/>
              <a:t> that is metabolized in the animal to a true </a:t>
            </a:r>
            <a:r>
              <a:rPr lang="en-US" sz="2200" dirty="0" err="1" smtClean="0"/>
              <a:t>benzimidazole</a:t>
            </a:r>
            <a:r>
              <a:rPr lang="en-US" sz="2200" dirty="0" smtClean="0"/>
              <a:t>.</a:t>
            </a:r>
          </a:p>
          <a:p>
            <a:pPr lvl="2"/>
            <a:r>
              <a:rPr lang="en-US" sz="1900" dirty="0" smtClean="0"/>
              <a:t>Effective against </a:t>
            </a:r>
            <a:r>
              <a:rPr lang="en-US" sz="1900" dirty="0" err="1" smtClean="0"/>
              <a:t>ascarids</a:t>
            </a:r>
            <a:r>
              <a:rPr lang="en-US" sz="1900" dirty="0" smtClean="0"/>
              <a:t>, </a:t>
            </a:r>
            <a:r>
              <a:rPr lang="en-US" sz="1900" dirty="0" err="1" smtClean="0"/>
              <a:t>strongyles</a:t>
            </a:r>
            <a:r>
              <a:rPr lang="en-US" sz="1900" dirty="0" smtClean="0"/>
              <a:t>, and pinworms</a:t>
            </a:r>
          </a:p>
          <a:p>
            <a:pPr lvl="1"/>
            <a:r>
              <a:rPr lang="en-US" sz="2200" b="1" dirty="0" err="1" smtClean="0"/>
              <a:t>Pyrantel</a:t>
            </a:r>
            <a:r>
              <a:rPr lang="en-US" sz="2200" b="1" dirty="0" smtClean="0"/>
              <a:t> </a:t>
            </a:r>
            <a:r>
              <a:rPr lang="en-US" sz="2200" b="1" dirty="0" err="1" smtClean="0"/>
              <a:t>pamoate</a:t>
            </a:r>
            <a:endParaRPr lang="en-US" sz="2200" b="1" dirty="0" smtClean="0"/>
          </a:p>
          <a:p>
            <a:pPr lvl="2"/>
            <a:r>
              <a:rPr lang="en-US" sz="1900" dirty="0" err="1" smtClean="0"/>
              <a:t>Antinematodal</a:t>
            </a:r>
            <a:endParaRPr lang="en-US" sz="1900" dirty="0" smtClean="0"/>
          </a:p>
          <a:p>
            <a:pPr lvl="1"/>
            <a:r>
              <a:rPr lang="en-US" sz="2200" b="1" dirty="0" err="1" smtClean="0"/>
              <a:t>Praziquantel</a:t>
            </a:r>
            <a:endParaRPr lang="en-US" sz="2200" b="1" dirty="0" smtClean="0"/>
          </a:p>
          <a:p>
            <a:pPr lvl="2"/>
            <a:r>
              <a:rPr lang="en-US" sz="1900" dirty="0" err="1" smtClean="0"/>
              <a:t>Anticestodal</a:t>
            </a:r>
            <a:endParaRPr lang="en-US" sz="1900" dirty="0" smtClean="0"/>
          </a:p>
          <a:p>
            <a:pPr lvl="2"/>
            <a:r>
              <a:rPr lang="en-US" sz="1900" dirty="0" err="1" smtClean="0"/>
              <a:t>Antitrematodal</a:t>
            </a:r>
            <a:endParaRPr lang="en-US" sz="1900" dirty="0" smtClean="0"/>
          </a:p>
          <a:p>
            <a:endParaRPr lang="en-US" sz="2400" dirty="0" smtClean="0"/>
          </a:p>
          <a:p>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5638801" y="863101"/>
            <a:ext cx="3183666" cy="5309099"/>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Anticoccidials</a:t>
            </a:r>
            <a:endParaRPr lang="en-US" dirty="0"/>
          </a:p>
        </p:txBody>
      </p:sp>
      <p:sp>
        <p:nvSpPr>
          <p:cNvPr id="4" name="Rectangle 3"/>
          <p:cNvSpPr>
            <a:spLocks noGrp="1" noChangeArrowheads="1"/>
          </p:cNvSpPr>
          <p:nvPr>
            <p:ph idx="1"/>
          </p:nvPr>
        </p:nvSpPr>
        <p:spPr>
          <a:xfrm>
            <a:off x="457200" y="2286000"/>
            <a:ext cx="8229600" cy="4389120"/>
          </a:xfrm>
        </p:spPr>
        <p:txBody>
          <a:bodyPr>
            <a:normAutofit lnSpcReduction="10000"/>
          </a:bodyPr>
          <a:lstStyle/>
          <a:p>
            <a:pPr>
              <a:lnSpc>
                <a:spcPct val="80000"/>
              </a:lnSpc>
            </a:pPr>
            <a:r>
              <a:rPr lang="en-US" sz="2400" i="1" dirty="0" err="1"/>
              <a:t>Coccidiosis</a:t>
            </a:r>
            <a:r>
              <a:rPr lang="en-US" sz="2400" dirty="0"/>
              <a:t> is a </a:t>
            </a:r>
            <a:r>
              <a:rPr lang="en-US" sz="2400" dirty="0" err="1"/>
              <a:t>protozoal</a:t>
            </a:r>
            <a:r>
              <a:rPr lang="en-US" sz="2400" dirty="0"/>
              <a:t> infection that causes intestinal disorders</a:t>
            </a:r>
          </a:p>
          <a:p>
            <a:pPr>
              <a:lnSpc>
                <a:spcPct val="80000"/>
              </a:lnSpc>
            </a:pPr>
            <a:r>
              <a:rPr lang="en-US" sz="2400" dirty="0" smtClean="0"/>
              <a:t>Most </a:t>
            </a:r>
            <a:r>
              <a:rPr lang="en-US" sz="2400" dirty="0" err="1" smtClean="0"/>
              <a:t>anticoccidial</a:t>
            </a:r>
            <a:r>
              <a:rPr lang="en-US" sz="2400" dirty="0" smtClean="0"/>
              <a:t> </a:t>
            </a:r>
            <a:r>
              <a:rPr lang="en-US" sz="2400" dirty="0"/>
              <a:t>drugs are </a:t>
            </a:r>
            <a:r>
              <a:rPr lang="en-US" sz="2400" dirty="0" err="1"/>
              <a:t>coccidiostats</a:t>
            </a:r>
            <a:r>
              <a:rPr lang="en-US" sz="2400" dirty="0"/>
              <a:t> (do not actually kill the parasite, so hygiene is crucial)</a:t>
            </a:r>
          </a:p>
          <a:p>
            <a:pPr>
              <a:lnSpc>
                <a:spcPct val="80000"/>
              </a:lnSpc>
            </a:pPr>
            <a:r>
              <a:rPr lang="en-US" sz="2400" dirty="0" err="1" smtClean="0">
                <a:effectLst>
                  <a:outerShdw blurRad="38100" dist="38100" dir="2700000" algn="tl">
                    <a:srgbClr val="000000">
                      <a:alpha val="43137"/>
                    </a:srgbClr>
                  </a:outerShdw>
                </a:effectLst>
              </a:rPr>
              <a:t>Sulfadimethoxine</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Albon</a:t>
            </a:r>
            <a:r>
              <a:rPr lang="en-US" sz="2400" dirty="0" smtClean="0">
                <a:effectLst>
                  <a:outerShdw blurRad="38100" dist="38100" dir="2700000" algn="tl">
                    <a:srgbClr val="000000">
                      <a:alpha val="43137"/>
                    </a:srgbClr>
                  </a:outerShdw>
                </a:effectLst>
              </a:rPr>
              <a:t>®)</a:t>
            </a:r>
            <a:endParaRPr lang="en-US" sz="2400" dirty="0"/>
          </a:p>
          <a:p>
            <a:pPr lvl="1">
              <a:lnSpc>
                <a:spcPct val="80000"/>
              </a:lnSpc>
            </a:pPr>
            <a:r>
              <a:rPr lang="en-US" sz="2000" dirty="0"/>
              <a:t>Reduces the number of </a:t>
            </a:r>
            <a:r>
              <a:rPr lang="en-US" sz="2000" dirty="0" err="1"/>
              <a:t>oocysts</a:t>
            </a:r>
            <a:r>
              <a:rPr lang="en-US" sz="2000" dirty="0"/>
              <a:t> shed, thus reducing spread of </a:t>
            </a:r>
            <a:r>
              <a:rPr lang="en-US" sz="2000" dirty="0" smtClean="0"/>
              <a:t>disease</a:t>
            </a:r>
          </a:p>
          <a:p>
            <a:pPr>
              <a:lnSpc>
                <a:spcPct val="80000"/>
              </a:lnSpc>
            </a:pPr>
            <a:r>
              <a:rPr lang="en-US" sz="2200" dirty="0" err="1" smtClean="0">
                <a:solidFill>
                  <a:srgbClr val="FF0000"/>
                </a:solidFill>
                <a:effectLst>
                  <a:outerShdw blurRad="38100" dist="38100" dir="2700000" algn="tl">
                    <a:srgbClr val="000000">
                      <a:alpha val="43137"/>
                    </a:srgbClr>
                  </a:outerShdw>
                </a:effectLst>
              </a:rPr>
              <a:t>Ponazuril</a:t>
            </a:r>
            <a:r>
              <a:rPr lang="en-US" sz="2200" dirty="0" smtClean="0">
                <a:solidFill>
                  <a:srgbClr val="FF0000"/>
                </a:solidFill>
                <a:effectLst>
                  <a:outerShdw blurRad="38100" dist="38100" dir="2700000" algn="tl">
                    <a:srgbClr val="000000">
                      <a:alpha val="43137"/>
                    </a:srgbClr>
                  </a:outerShdw>
                </a:effectLst>
              </a:rPr>
              <a:t> (Marquis®)</a:t>
            </a:r>
          </a:p>
          <a:p>
            <a:pPr lvl="1">
              <a:lnSpc>
                <a:spcPct val="80000"/>
              </a:lnSpc>
            </a:pPr>
            <a:r>
              <a:rPr lang="en-US" sz="2000" dirty="0" smtClean="0">
                <a:effectLst>
                  <a:outerShdw blurRad="38100" dist="38100" dir="2700000" algn="tl">
                    <a:srgbClr val="000000">
                      <a:alpha val="43137"/>
                    </a:srgbClr>
                  </a:outerShdw>
                </a:effectLst>
              </a:rPr>
              <a:t>Equine </a:t>
            </a:r>
            <a:r>
              <a:rPr lang="en-US" sz="2000" dirty="0" err="1" smtClean="0">
                <a:effectLst>
                  <a:outerShdw blurRad="38100" dist="38100" dir="2700000" algn="tl">
                    <a:srgbClr val="000000">
                      <a:alpha val="43137"/>
                    </a:srgbClr>
                  </a:outerShdw>
                </a:effectLst>
              </a:rPr>
              <a:t>antiprotozoal</a:t>
            </a:r>
            <a:r>
              <a:rPr lang="en-US" sz="2000" dirty="0" smtClean="0">
                <a:effectLst>
                  <a:outerShdw blurRad="38100" dist="38100" dir="2700000" algn="tl">
                    <a:srgbClr val="000000">
                      <a:alpha val="43137"/>
                    </a:srgbClr>
                  </a:outerShdw>
                </a:effectLst>
              </a:rPr>
              <a:t> oral paste ; used off-label in dogs/cats</a:t>
            </a:r>
          </a:p>
          <a:p>
            <a:pPr lvl="1">
              <a:lnSpc>
                <a:spcPct val="80000"/>
              </a:lnSpc>
            </a:pPr>
            <a:r>
              <a:rPr lang="en-US" sz="2000" b="1" dirty="0" smtClean="0">
                <a:effectLst>
                  <a:outerShdw blurRad="38100" dist="38100" dir="2700000" algn="tl">
                    <a:srgbClr val="000000">
                      <a:alpha val="43137"/>
                    </a:srgbClr>
                  </a:outerShdw>
                </a:effectLst>
              </a:rPr>
              <a:t>Kills </a:t>
            </a:r>
            <a:r>
              <a:rPr lang="en-US" sz="2000" dirty="0" err="1" smtClean="0">
                <a:effectLst>
                  <a:outerShdw blurRad="38100" dist="38100" dir="2700000" algn="tl">
                    <a:srgbClr val="000000">
                      <a:alpha val="43137"/>
                    </a:srgbClr>
                  </a:outerShdw>
                </a:effectLst>
              </a:rPr>
              <a:t>coccidia</a:t>
            </a:r>
            <a:endParaRPr lang="en-US" sz="2000" dirty="0" smtClean="0">
              <a:effectLst>
                <a:outerShdw blurRad="38100" dist="38100" dir="2700000" algn="tl">
                  <a:srgbClr val="000000">
                    <a:alpha val="43137"/>
                  </a:srgbClr>
                </a:outerShdw>
              </a:effectLst>
            </a:endParaRPr>
          </a:p>
          <a:p>
            <a:pPr lvl="1">
              <a:lnSpc>
                <a:spcPct val="80000"/>
              </a:lnSpc>
            </a:pPr>
            <a:r>
              <a:rPr lang="en-US" sz="2000" dirty="0" smtClean="0">
                <a:effectLst>
                  <a:outerShdw blurRad="38100" dist="38100" dir="2700000" algn="tl">
                    <a:srgbClr val="000000">
                      <a:alpha val="43137"/>
                    </a:srgbClr>
                  </a:outerShdw>
                </a:effectLst>
              </a:rPr>
              <a:t>Given in </a:t>
            </a:r>
            <a:r>
              <a:rPr lang="en-US" sz="2000" b="1" dirty="0" smtClean="0">
                <a:effectLst>
                  <a:outerShdw blurRad="38100" dist="38100" dir="2700000" algn="tl">
                    <a:srgbClr val="000000">
                      <a:alpha val="43137"/>
                    </a:srgbClr>
                  </a:outerShdw>
                </a:effectLst>
              </a:rPr>
              <a:t>3 doses – </a:t>
            </a:r>
            <a:r>
              <a:rPr lang="en-US" sz="2000" dirty="0" smtClean="0">
                <a:effectLst>
                  <a:outerShdw blurRad="38100" dist="38100" dir="2700000" algn="tl">
                    <a:srgbClr val="000000">
                      <a:alpha val="43137"/>
                    </a:srgbClr>
                  </a:outerShdw>
                </a:effectLst>
              </a:rPr>
              <a:t>days 1, 2, and 9.</a:t>
            </a:r>
          </a:p>
          <a:p>
            <a:pPr lvl="2">
              <a:lnSpc>
                <a:spcPct val="80000"/>
              </a:lnSpc>
            </a:pPr>
            <a:r>
              <a:rPr lang="en-US" sz="1700" dirty="0" smtClean="0">
                <a:effectLst>
                  <a:outerShdw blurRad="38100" dist="38100" dir="2700000" algn="tl">
                    <a:srgbClr val="000000">
                      <a:alpha val="43137"/>
                    </a:srgbClr>
                  </a:outerShdw>
                </a:effectLst>
              </a:rPr>
              <a:t>30 mg/kg of a 50 mg/</a:t>
            </a:r>
            <a:r>
              <a:rPr lang="en-US" sz="1700" dirty="0" err="1" smtClean="0">
                <a:effectLst>
                  <a:outerShdw blurRad="38100" dist="38100" dir="2700000" algn="tl">
                    <a:srgbClr val="000000">
                      <a:alpha val="43137"/>
                    </a:srgbClr>
                  </a:outerShdw>
                </a:effectLst>
              </a:rPr>
              <a:t>mL</a:t>
            </a:r>
            <a:r>
              <a:rPr lang="en-US" sz="1700" dirty="0" smtClean="0">
                <a:effectLst>
                  <a:outerShdw blurRad="38100" dist="38100" dir="2700000" algn="tl">
                    <a:srgbClr val="000000">
                      <a:alpha val="43137"/>
                    </a:srgbClr>
                  </a:outerShdw>
                </a:effectLst>
              </a:rPr>
              <a:t> solution</a:t>
            </a:r>
            <a:endParaRPr lang="en-US" sz="1700" dirty="0">
              <a:effectLst>
                <a:outerShdw blurRad="38100" dist="38100" dir="2700000" algn="tl">
                  <a:srgbClr val="000000">
                    <a:alpha val="43137"/>
                  </a:srgbClr>
                </a:outerShdw>
              </a:effectLst>
            </a:endParaRPr>
          </a:p>
          <a:p>
            <a:pPr>
              <a:lnSpc>
                <a:spcPct val="80000"/>
              </a:lnSpc>
            </a:pPr>
            <a:r>
              <a:rPr lang="en-US" sz="2400" dirty="0"/>
              <a:t>Others (work mainly by affecting the protozoan’s metabolism)</a:t>
            </a:r>
          </a:p>
          <a:p>
            <a:pPr lvl="1">
              <a:lnSpc>
                <a:spcPct val="80000"/>
              </a:lnSpc>
            </a:pPr>
            <a:r>
              <a:rPr lang="en-US" sz="2000" dirty="0" err="1" smtClean="0"/>
              <a:t>Nicarbazine</a:t>
            </a:r>
            <a:r>
              <a:rPr lang="en-US" sz="2000" dirty="0" smtClean="0"/>
              <a:t>, </a:t>
            </a:r>
            <a:r>
              <a:rPr lang="en-US" sz="2000" dirty="0" err="1" smtClean="0"/>
              <a:t>Amprolium</a:t>
            </a:r>
            <a:r>
              <a:rPr lang="en-US" sz="2000" dirty="0" smtClean="0"/>
              <a:t>, </a:t>
            </a:r>
            <a:r>
              <a:rPr lang="en-US" sz="2000" dirty="0" err="1" smtClean="0"/>
              <a:t>Monensin</a:t>
            </a:r>
            <a:r>
              <a:rPr lang="en-US" sz="2000" dirty="0" smtClean="0"/>
              <a:t>, </a:t>
            </a:r>
            <a:r>
              <a:rPr lang="en-US" sz="2000" dirty="0" err="1" smtClean="0"/>
              <a:t>Decoquinate</a:t>
            </a:r>
            <a:r>
              <a:rPr lang="en-US" sz="2000" dirty="0" smtClean="0"/>
              <a:t>, </a:t>
            </a:r>
            <a:r>
              <a:rPr lang="en-US" sz="2000" dirty="0" err="1" smtClean="0"/>
              <a:t>Robenidine</a:t>
            </a:r>
            <a:endParaRPr lang="en-US" sz="2000" dirty="0" smtClean="0"/>
          </a:p>
          <a:p>
            <a:pPr lvl="1">
              <a:lnSpc>
                <a:spcPct val="80000"/>
              </a:lnSpc>
              <a:buNone/>
            </a:pPr>
            <a:endParaRPr lang="en-US" sz="2000" dirty="0"/>
          </a:p>
        </p:txBody>
      </p:sp>
      <p:pic>
        <p:nvPicPr>
          <p:cNvPr id="9218" name="Picture 2" descr="http://www.petnutritionproducts.com/productimages/images/Marquis-(Ponazuril)-Oral-Paste---127-gm.jpg"/>
          <p:cNvPicPr>
            <a:picLocks noChangeAspect="1" noChangeArrowheads="1"/>
          </p:cNvPicPr>
          <p:nvPr/>
        </p:nvPicPr>
        <p:blipFill>
          <a:blip r:embed="rId2" cstate="print"/>
          <a:srcRect/>
          <a:stretch>
            <a:fillRect/>
          </a:stretch>
        </p:blipFill>
        <p:spPr bwMode="auto">
          <a:xfrm>
            <a:off x="6396116" y="152401"/>
            <a:ext cx="2455783" cy="20574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ecx.images-amazon.com/images/I/51MF7JE57KL._SL500_AA300_.jpg"/>
          <p:cNvPicPr>
            <a:picLocks noChangeAspect="1" noChangeArrowheads="1"/>
          </p:cNvPicPr>
          <p:nvPr/>
        </p:nvPicPr>
        <p:blipFill>
          <a:blip r:embed="rId2" cstate="print"/>
          <a:srcRect/>
          <a:stretch>
            <a:fillRect/>
          </a:stretch>
        </p:blipFill>
        <p:spPr bwMode="auto">
          <a:xfrm>
            <a:off x="6705600" y="0"/>
            <a:ext cx="2019300" cy="2019300"/>
          </a:xfrm>
          <a:prstGeom prst="rect">
            <a:avLst/>
          </a:prstGeom>
          <a:noFill/>
        </p:spPr>
      </p:pic>
      <p:sp>
        <p:nvSpPr>
          <p:cNvPr id="2" name="Title 1"/>
          <p:cNvSpPr>
            <a:spLocks noGrp="1"/>
          </p:cNvSpPr>
          <p:nvPr>
            <p:ph type="title"/>
          </p:nvPr>
        </p:nvSpPr>
        <p:spPr/>
        <p:txBody>
          <a:bodyPr/>
          <a:lstStyle/>
          <a:p>
            <a:r>
              <a:rPr lang="en-US" dirty="0" err="1" smtClean="0"/>
              <a:t>Antiprotozoals</a:t>
            </a:r>
            <a:endParaRPr lang="en-US" dirty="0"/>
          </a:p>
        </p:txBody>
      </p:sp>
      <p:sp>
        <p:nvSpPr>
          <p:cNvPr id="4" name="Rectangle 3"/>
          <p:cNvSpPr>
            <a:spLocks noGrp="1" noChangeArrowheads="1"/>
          </p:cNvSpPr>
          <p:nvPr>
            <p:ph idx="1"/>
          </p:nvPr>
        </p:nvSpPr>
        <p:spPr/>
        <p:txBody>
          <a:bodyPr>
            <a:normAutofit/>
          </a:bodyPr>
          <a:lstStyle/>
          <a:p>
            <a:pPr>
              <a:lnSpc>
                <a:spcPct val="80000"/>
              </a:lnSpc>
            </a:pPr>
            <a:r>
              <a:rPr lang="en-US" sz="2800" i="1" dirty="0" err="1"/>
              <a:t>Giardiosis</a:t>
            </a:r>
            <a:r>
              <a:rPr lang="en-US" sz="2800" dirty="0"/>
              <a:t> is a </a:t>
            </a:r>
            <a:r>
              <a:rPr lang="en-US" sz="2800" dirty="0" err="1"/>
              <a:t>protozoal</a:t>
            </a:r>
            <a:r>
              <a:rPr lang="en-US" sz="2800" dirty="0"/>
              <a:t> disease caused </a:t>
            </a:r>
            <a:r>
              <a:rPr lang="en-US" sz="2800" dirty="0" smtClean="0"/>
              <a:t>by </a:t>
            </a:r>
            <a:r>
              <a:rPr lang="en-US" sz="2800" i="1" dirty="0" err="1" smtClean="0"/>
              <a:t>Giardia</a:t>
            </a:r>
            <a:r>
              <a:rPr lang="en-US" sz="2800" i="1" dirty="0" smtClean="0"/>
              <a:t> spp.</a:t>
            </a:r>
            <a:endParaRPr lang="en-US" sz="2800" i="1" dirty="0"/>
          </a:p>
          <a:p>
            <a:pPr lvl="1">
              <a:lnSpc>
                <a:spcPct val="80000"/>
              </a:lnSpc>
            </a:pPr>
            <a:r>
              <a:rPr lang="en-US" sz="2400" dirty="0" err="1"/>
              <a:t>Antiprotozoal</a:t>
            </a:r>
            <a:r>
              <a:rPr lang="en-US" sz="2400" dirty="0"/>
              <a:t> drugs</a:t>
            </a:r>
          </a:p>
          <a:p>
            <a:pPr lvl="2">
              <a:lnSpc>
                <a:spcPct val="80000"/>
              </a:lnSpc>
            </a:pPr>
            <a:r>
              <a:rPr lang="en-US" sz="2000" b="1" dirty="0" err="1" smtClean="0"/>
              <a:t>Metronidazole</a:t>
            </a:r>
            <a:r>
              <a:rPr lang="en-US" sz="2000" b="1" dirty="0" smtClean="0"/>
              <a:t> (</a:t>
            </a:r>
            <a:r>
              <a:rPr lang="en-US" sz="2000" b="1" dirty="0" err="1" smtClean="0"/>
              <a:t>Flagyl</a:t>
            </a:r>
            <a:r>
              <a:rPr lang="en-US" sz="2000" b="1" dirty="0" smtClean="0"/>
              <a:t>®) </a:t>
            </a:r>
            <a:r>
              <a:rPr lang="en-US" sz="2000" dirty="0"/>
              <a:t>(enters the </a:t>
            </a:r>
            <a:r>
              <a:rPr lang="en-US" sz="2000" dirty="0" err="1"/>
              <a:t>protozoal</a:t>
            </a:r>
            <a:r>
              <a:rPr lang="en-US" sz="2000" dirty="0"/>
              <a:t> cell and interferes with its ability to function and replicate)</a:t>
            </a:r>
          </a:p>
          <a:p>
            <a:pPr lvl="2">
              <a:lnSpc>
                <a:spcPct val="80000"/>
              </a:lnSpc>
            </a:pPr>
            <a:r>
              <a:rPr lang="en-US" sz="2000" b="1" dirty="0" err="1" smtClean="0"/>
              <a:t>Fenbendazole</a:t>
            </a:r>
            <a:r>
              <a:rPr lang="en-US" sz="2000" b="1" dirty="0" smtClean="0"/>
              <a:t> (</a:t>
            </a:r>
            <a:r>
              <a:rPr lang="en-US" sz="2000" b="1" dirty="0" err="1" smtClean="0"/>
              <a:t>Panacur</a:t>
            </a:r>
            <a:r>
              <a:rPr lang="en-US" sz="2000" b="1" dirty="0" smtClean="0"/>
              <a:t>®)</a:t>
            </a:r>
            <a:endParaRPr lang="en-US" sz="2000" dirty="0"/>
          </a:p>
          <a:p>
            <a:pPr lvl="2">
              <a:lnSpc>
                <a:spcPct val="80000"/>
              </a:lnSpc>
            </a:pPr>
            <a:r>
              <a:rPr lang="en-US" sz="2000" b="1" dirty="0" err="1"/>
              <a:t>Albendazole</a:t>
            </a:r>
            <a:r>
              <a:rPr lang="en-US" sz="2000" b="1" dirty="0"/>
              <a:t> </a:t>
            </a:r>
            <a:r>
              <a:rPr lang="en-US" sz="2000" b="1" dirty="0" smtClean="0"/>
              <a:t>(</a:t>
            </a:r>
            <a:r>
              <a:rPr lang="en-US" sz="2000" b="1" dirty="0" err="1" smtClean="0"/>
              <a:t>Valbazen</a:t>
            </a:r>
            <a:r>
              <a:rPr lang="en-US" sz="2000" b="1" dirty="0" smtClean="0"/>
              <a:t>®)</a:t>
            </a:r>
            <a:endParaRPr lang="en-US" sz="2000" dirty="0"/>
          </a:p>
          <a:p>
            <a:pPr lvl="1">
              <a:lnSpc>
                <a:spcPct val="80000"/>
              </a:lnSpc>
            </a:pPr>
            <a:r>
              <a:rPr lang="en-US" sz="2400" dirty="0" err="1" smtClean="0"/>
              <a:t>Giardia</a:t>
            </a:r>
            <a:r>
              <a:rPr lang="en-US" sz="2400" dirty="0" smtClean="0"/>
              <a:t> Vaccine (</a:t>
            </a:r>
            <a:r>
              <a:rPr lang="en-US" sz="2400" dirty="0" err="1" smtClean="0"/>
              <a:t>GiardiaVax</a:t>
            </a:r>
            <a:r>
              <a:rPr lang="en-US" sz="2400" dirty="0" smtClean="0"/>
              <a:t>®)</a:t>
            </a:r>
            <a:endParaRPr lang="en-US" sz="2100" dirty="0"/>
          </a:p>
          <a:p>
            <a:pPr>
              <a:lnSpc>
                <a:spcPct val="80000"/>
              </a:lnSpc>
            </a:pPr>
            <a:r>
              <a:rPr lang="en-US" sz="2800" dirty="0"/>
              <a:t>Blood protozoan </a:t>
            </a:r>
            <a:r>
              <a:rPr lang="en-US" sz="2800" i="1" dirty="0" err="1"/>
              <a:t>Babesia</a:t>
            </a:r>
            <a:r>
              <a:rPr lang="en-US" sz="2800" i="1" dirty="0"/>
              <a:t> sp.</a:t>
            </a:r>
            <a:r>
              <a:rPr lang="en-US" sz="2800" dirty="0"/>
              <a:t> is transmitted by ticks</a:t>
            </a:r>
          </a:p>
          <a:p>
            <a:pPr lvl="1">
              <a:lnSpc>
                <a:spcPct val="80000"/>
              </a:lnSpc>
            </a:pPr>
            <a:r>
              <a:rPr lang="en-US" sz="2400" dirty="0" err="1">
                <a:effectLst>
                  <a:outerShdw blurRad="38100" dist="38100" dir="2700000" algn="tl">
                    <a:srgbClr val="000000">
                      <a:alpha val="43137"/>
                    </a:srgbClr>
                  </a:outerShdw>
                </a:effectLst>
              </a:rPr>
              <a:t>Imidocarb</a:t>
            </a:r>
            <a:r>
              <a:rPr lang="en-US" sz="2400" dirty="0">
                <a:effectLst>
                  <a:outerShdw blurRad="38100" dist="38100" dir="2700000" algn="tl">
                    <a:srgbClr val="000000">
                      <a:alpha val="43137"/>
                    </a:srgbClr>
                  </a:outerShdw>
                </a:effectLst>
              </a:rPr>
              <a:t> </a:t>
            </a:r>
            <a:r>
              <a:rPr lang="en-US" dirty="0" smtClean="0"/>
              <a:t>(</a:t>
            </a:r>
            <a:r>
              <a:rPr lang="en-US" dirty="0" err="1" smtClean="0"/>
              <a:t>injectable</a:t>
            </a:r>
            <a:r>
              <a:rPr lang="en-US" dirty="0" smtClean="0"/>
              <a:t>) </a:t>
            </a:r>
            <a:r>
              <a:rPr lang="en-US" sz="2400" dirty="0" smtClean="0"/>
              <a:t>has </a:t>
            </a:r>
            <a:r>
              <a:rPr lang="en-US" sz="2400" dirty="0"/>
              <a:t>cholinergic effects on the protozoan</a:t>
            </a:r>
          </a:p>
          <a:p>
            <a:pPr lvl="1">
              <a:lnSpc>
                <a:spcPct val="80000"/>
              </a:lnSpc>
            </a:pPr>
            <a:r>
              <a:rPr lang="en-US" sz="2400" dirty="0"/>
              <a:t>Tick </a:t>
            </a:r>
            <a:r>
              <a:rPr lang="en-US" sz="2400" dirty="0" smtClean="0"/>
              <a:t>prevention also important</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Heartworm Prevention and Treatment</a:t>
            </a:r>
            <a:endParaRPr lang="en-US" dirty="0"/>
          </a:p>
        </p:txBody>
      </p:sp>
      <p:pic>
        <p:nvPicPr>
          <p:cNvPr id="9218" name="Picture 2"/>
          <p:cNvPicPr>
            <a:picLocks noGrp="1" noChangeAspect="1" noChangeArrowheads="1"/>
          </p:cNvPicPr>
          <p:nvPr>
            <p:ph idx="4294967295"/>
          </p:nvPr>
        </p:nvPicPr>
        <p:blipFill>
          <a:blip r:embed="rId2" cstate="print"/>
          <a:srcRect/>
          <a:stretch>
            <a:fillRect/>
          </a:stretch>
        </p:blipFill>
        <p:spPr bwMode="auto">
          <a:xfrm>
            <a:off x="2971800" y="3124200"/>
            <a:ext cx="2724150" cy="29718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Heartworm Disease</a:t>
            </a:r>
            <a:endParaRPr lang="en-US" dirty="0"/>
          </a:p>
        </p:txBody>
      </p:sp>
      <p:sp>
        <p:nvSpPr>
          <p:cNvPr id="4" name="Rectangle 3"/>
          <p:cNvSpPr>
            <a:spLocks noGrp="1" noChangeArrowheads="1"/>
          </p:cNvSpPr>
          <p:nvPr>
            <p:ph idx="1"/>
          </p:nvPr>
        </p:nvSpPr>
        <p:spPr/>
        <p:txBody>
          <a:bodyPr/>
          <a:lstStyle/>
          <a:p>
            <a:pPr>
              <a:lnSpc>
                <a:spcPct val="90000"/>
              </a:lnSpc>
            </a:pPr>
            <a:r>
              <a:rPr lang="en-US" dirty="0"/>
              <a:t>Heartworm disease is caused by the filarial nematode </a:t>
            </a:r>
            <a:r>
              <a:rPr lang="en-US" i="1" dirty="0" err="1"/>
              <a:t>Dirofilaria</a:t>
            </a:r>
            <a:r>
              <a:rPr lang="en-US" i="1" dirty="0"/>
              <a:t> </a:t>
            </a:r>
            <a:r>
              <a:rPr lang="en-US" i="1" dirty="0" err="1"/>
              <a:t>immitis</a:t>
            </a:r>
            <a:endParaRPr lang="en-US" i="1" dirty="0"/>
          </a:p>
          <a:p>
            <a:pPr>
              <a:lnSpc>
                <a:spcPct val="90000"/>
              </a:lnSpc>
            </a:pPr>
            <a:r>
              <a:rPr lang="en-US" dirty="0"/>
              <a:t>Three stages of management of heartworm disease</a:t>
            </a:r>
          </a:p>
          <a:p>
            <a:pPr lvl="1">
              <a:lnSpc>
                <a:spcPct val="90000"/>
              </a:lnSpc>
            </a:pPr>
            <a:r>
              <a:rPr lang="en-US" dirty="0"/>
              <a:t>Preventing </a:t>
            </a:r>
            <a:r>
              <a:rPr lang="en-US" b="1" u="sng" dirty="0" smtClean="0">
                <a:solidFill>
                  <a:srgbClr val="FF0000"/>
                </a:solidFill>
                <a:effectLst>
                  <a:outerShdw blurRad="38100" dist="38100" dir="2700000" algn="tl">
                    <a:srgbClr val="000000">
                      <a:alpha val="43137"/>
                    </a:srgbClr>
                  </a:outerShdw>
                </a:effectLst>
              </a:rPr>
              <a:t>third-stage</a:t>
            </a:r>
            <a:r>
              <a:rPr lang="en-US" dirty="0" smtClean="0"/>
              <a:t> </a:t>
            </a:r>
            <a:r>
              <a:rPr lang="en-US" dirty="0"/>
              <a:t>larvae from reaching maturity (preventative)</a:t>
            </a:r>
          </a:p>
          <a:p>
            <a:pPr lvl="1">
              <a:lnSpc>
                <a:spcPct val="90000"/>
              </a:lnSpc>
            </a:pPr>
            <a:r>
              <a:rPr lang="en-US" dirty="0" err="1"/>
              <a:t>Adulticide</a:t>
            </a:r>
            <a:r>
              <a:rPr lang="en-US" dirty="0"/>
              <a:t> therapy</a:t>
            </a:r>
          </a:p>
          <a:p>
            <a:pPr lvl="1">
              <a:lnSpc>
                <a:spcPct val="90000"/>
              </a:lnSpc>
            </a:pPr>
            <a:r>
              <a:rPr lang="en-US" dirty="0"/>
              <a:t>Eradication of circulating </a:t>
            </a:r>
            <a:r>
              <a:rPr lang="en-US" dirty="0" err="1"/>
              <a:t>microfilariae</a:t>
            </a:r>
            <a:r>
              <a:rPr lang="en-US" dirty="0"/>
              <a:t> after infection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6477000" y="3962400"/>
            <a:ext cx="2667000" cy="2667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Treatment of Heartworm Disease</a:t>
            </a:r>
            <a:endParaRPr lang="en-US" dirty="0"/>
          </a:p>
        </p:txBody>
      </p:sp>
      <p:sp>
        <p:nvSpPr>
          <p:cNvPr id="4" name="Rectangle 3"/>
          <p:cNvSpPr>
            <a:spLocks noGrp="1" noChangeArrowheads="1"/>
          </p:cNvSpPr>
          <p:nvPr>
            <p:ph sz="half" idx="1"/>
          </p:nvPr>
        </p:nvSpPr>
        <p:spPr/>
        <p:txBody>
          <a:bodyPr>
            <a:normAutofit/>
          </a:bodyPr>
          <a:lstStyle/>
          <a:p>
            <a:pPr>
              <a:lnSpc>
                <a:spcPct val="80000"/>
              </a:lnSpc>
            </a:pPr>
            <a:r>
              <a:rPr lang="en-US" sz="2800" dirty="0"/>
              <a:t>Preventing third-stage larvae from reaching maturity (preventative)</a:t>
            </a:r>
          </a:p>
          <a:p>
            <a:pPr lvl="1">
              <a:lnSpc>
                <a:spcPct val="80000"/>
              </a:lnSpc>
            </a:pPr>
            <a:r>
              <a:rPr lang="en-US" sz="2400" dirty="0"/>
              <a:t>Daily oral preventative</a:t>
            </a:r>
          </a:p>
          <a:p>
            <a:pPr lvl="2">
              <a:lnSpc>
                <a:spcPct val="80000"/>
              </a:lnSpc>
            </a:pPr>
            <a:r>
              <a:rPr lang="en-US" sz="2400" dirty="0" err="1">
                <a:effectLst>
                  <a:outerShdw blurRad="38100" dist="38100" dir="2700000" algn="tl">
                    <a:srgbClr val="000000">
                      <a:alpha val="43137"/>
                    </a:srgbClr>
                  </a:outerShdw>
                </a:effectLst>
              </a:rPr>
              <a:t>Diethylcarbamazine</a:t>
            </a:r>
            <a:r>
              <a:rPr lang="en-US" sz="2400" dirty="0">
                <a:effectLst>
                  <a:outerShdw blurRad="38100" dist="38100" dir="2700000" algn="tl">
                    <a:srgbClr val="000000">
                      <a:alpha val="43137"/>
                    </a:srgbClr>
                  </a:outerShdw>
                </a:effectLst>
              </a:rPr>
              <a:t> (DEC</a:t>
            </a:r>
            <a:r>
              <a:rPr lang="en-US" sz="2400" dirty="0" smtClean="0">
                <a:effectLst>
                  <a:outerShdw blurRad="38100" dist="38100" dir="2700000" algn="tl">
                    <a:srgbClr val="000000">
                      <a:alpha val="43137"/>
                    </a:srgbClr>
                  </a:outerShdw>
                </a:effectLst>
              </a:rPr>
              <a:t>) </a:t>
            </a:r>
            <a:r>
              <a:rPr lang="en-US" sz="2400" dirty="0" err="1" smtClean="0">
                <a:solidFill>
                  <a:srgbClr val="FF0000"/>
                </a:solidFill>
                <a:effectLst>
                  <a:outerShdw blurRad="38100" dist="38100" dir="2700000" algn="tl">
                    <a:srgbClr val="000000">
                      <a:alpha val="43137"/>
                    </a:srgbClr>
                  </a:outerShdw>
                </a:effectLst>
              </a:rPr>
              <a:t>Filaribits</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a:p>
            <a:pPr lvl="3">
              <a:lnSpc>
                <a:spcPct val="80000"/>
              </a:lnSpc>
            </a:pPr>
            <a:r>
              <a:rPr lang="en-US" dirty="0"/>
              <a:t>Given during mosquito season and two months after</a:t>
            </a:r>
          </a:p>
          <a:p>
            <a:pPr lvl="3">
              <a:lnSpc>
                <a:spcPct val="80000"/>
              </a:lnSpc>
            </a:pPr>
            <a:r>
              <a:rPr lang="en-US" b="1" dirty="0" smtClean="0"/>
              <a:t>Anaphylactic shock and death </a:t>
            </a:r>
            <a:r>
              <a:rPr lang="en-US" dirty="0" smtClean="0"/>
              <a:t>can occur if given to dog with microfilaria</a:t>
            </a:r>
          </a:p>
          <a:p>
            <a:pPr lvl="3">
              <a:lnSpc>
                <a:spcPct val="80000"/>
              </a:lnSpc>
            </a:pPr>
            <a:r>
              <a:rPr lang="en-US" dirty="0" err="1" smtClean="0">
                <a:solidFill>
                  <a:srgbClr val="FF0000"/>
                </a:solidFill>
                <a:effectLst>
                  <a:outerShdw blurRad="38100" dist="38100" dir="2700000" algn="tl">
                    <a:srgbClr val="000000">
                      <a:alpha val="43137"/>
                    </a:srgbClr>
                  </a:outerShdw>
                </a:effectLst>
              </a:rPr>
              <a:t>Filaribits</a:t>
            </a:r>
            <a:r>
              <a:rPr lang="en-US" dirty="0" smtClean="0">
                <a:solidFill>
                  <a:srgbClr val="FF0000"/>
                </a:solidFill>
                <a:effectLst>
                  <a:outerShdw blurRad="38100" dist="38100" dir="2700000" algn="tl">
                    <a:srgbClr val="000000">
                      <a:alpha val="43137"/>
                    </a:srgbClr>
                  </a:outerShdw>
                </a:effectLst>
              </a:rPr>
              <a:t> Plus</a:t>
            </a:r>
            <a:r>
              <a:rPr lang="en-US" dirty="0" smtClean="0">
                <a:effectLst>
                  <a:outerShdw blurRad="38100" dist="38100" dir="2700000" algn="tl">
                    <a:srgbClr val="000000">
                      <a:alpha val="43137"/>
                    </a:srgbClr>
                  </a:outerShdw>
                </a:effectLst>
              </a:rPr>
              <a:t>® </a:t>
            </a:r>
            <a:r>
              <a:rPr lang="en-US" dirty="0" smtClean="0"/>
              <a:t>also controls </a:t>
            </a:r>
            <a:r>
              <a:rPr lang="en-US" dirty="0" err="1" smtClean="0"/>
              <a:t>ascarid</a:t>
            </a:r>
            <a:r>
              <a:rPr lang="en-US" dirty="0" smtClean="0"/>
              <a:t> infections  (contains </a:t>
            </a:r>
            <a:r>
              <a:rPr lang="en-US" dirty="0" err="1" smtClean="0"/>
              <a:t>oxibendazole</a:t>
            </a:r>
            <a:r>
              <a:rPr lang="en-US" dirty="0" smtClean="0"/>
              <a:t>)</a:t>
            </a:r>
            <a:endParaRPr lang="en-US" dirty="0">
              <a:solidFill>
                <a:srgbClr val="FF0000"/>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4648200" y="2133600"/>
            <a:ext cx="2352675" cy="23526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Parasites and Animal Disease</a:t>
            </a:r>
            <a:endParaRPr lang="en-US" dirty="0"/>
          </a:p>
        </p:txBody>
      </p:sp>
      <p:sp>
        <p:nvSpPr>
          <p:cNvPr id="4" name="Content Placeholder 2"/>
          <p:cNvSpPr>
            <a:spLocks noGrp="1"/>
          </p:cNvSpPr>
          <p:nvPr>
            <p:ph idx="1"/>
          </p:nvPr>
        </p:nvSpPr>
        <p:spPr/>
        <p:txBody>
          <a:bodyPr/>
          <a:lstStyle/>
          <a:p>
            <a:r>
              <a:rPr lang="en-US" sz="2400" dirty="0"/>
              <a:t>Parasites can be contracted by:</a:t>
            </a:r>
          </a:p>
          <a:p>
            <a:pPr lvl="1"/>
            <a:r>
              <a:rPr lang="en-US" sz="2000" dirty="0"/>
              <a:t>Animal to animal contact</a:t>
            </a:r>
          </a:p>
          <a:p>
            <a:pPr lvl="1"/>
            <a:r>
              <a:rPr lang="en-US" sz="2000" dirty="0"/>
              <a:t>Ingestion of contaminated food or water</a:t>
            </a:r>
          </a:p>
          <a:p>
            <a:pPr lvl="1"/>
            <a:r>
              <a:rPr lang="en-US" sz="2000" dirty="0"/>
              <a:t>Insect transmission</a:t>
            </a:r>
          </a:p>
          <a:p>
            <a:pPr lvl="1"/>
            <a:r>
              <a:rPr lang="en-US" sz="2000" dirty="0"/>
              <a:t>Direct contact with the parasite</a:t>
            </a:r>
          </a:p>
          <a:p>
            <a:pPr lvl="2"/>
            <a:r>
              <a:rPr lang="en-US" sz="1600" dirty="0"/>
              <a:t>Walking, lying, or rolling on infected soil</a:t>
            </a:r>
            <a:endParaRPr lang="en-US" sz="1800" dirty="0"/>
          </a:p>
          <a:p>
            <a:r>
              <a:rPr lang="en-US" sz="2400" dirty="0"/>
              <a:t>Some parasites might not cause any clinical signs in the animal</a:t>
            </a:r>
          </a:p>
          <a:p>
            <a:r>
              <a:rPr lang="en-US" sz="2400" dirty="0"/>
              <a:t>Most intestinal parasites are diagnosed by microscopic fecal </a:t>
            </a:r>
            <a:r>
              <a:rPr lang="en-US" sz="2400" dirty="0" smtClean="0"/>
              <a:t>examinations</a:t>
            </a:r>
          </a:p>
          <a:p>
            <a:r>
              <a:rPr lang="en-US" sz="2400" dirty="0" smtClean="0"/>
              <a:t>Some clinical signs may manifest before PPP.</a:t>
            </a: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Oral Preventatives</a:t>
            </a:r>
            <a:endParaRPr lang="en-US" dirty="0"/>
          </a:p>
        </p:txBody>
      </p:sp>
      <p:sp>
        <p:nvSpPr>
          <p:cNvPr id="3" name="Content Placeholder 2"/>
          <p:cNvSpPr>
            <a:spLocks noGrp="1"/>
          </p:cNvSpPr>
          <p:nvPr>
            <p:ph idx="1"/>
          </p:nvPr>
        </p:nvSpPr>
        <p:spPr/>
        <p:txBody>
          <a:bodyPr/>
          <a:lstStyle/>
          <a:p>
            <a:pPr>
              <a:lnSpc>
                <a:spcPct val="80000"/>
              </a:lnSpc>
            </a:pPr>
            <a:r>
              <a:rPr lang="en-US" sz="2500" b="1" dirty="0" err="1" smtClean="0">
                <a:effectLst>
                  <a:outerShdw blurRad="38100" dist="38100" dir="2700000" algn="tl">
                    <a:srgbClr val="000000">
                      <a:alpha val="43137"/>
                    </a:srgbClr>
                  </a:outerShdw>
                </a:effectLst>
              </a:rPr>
              <a:t>Ivermectin</a:t>
            </a:r>
            <a:r>
              <a:rPr lang="en-US" sz="2500" dirty="0" smtClean="0"/>
              <a:t> – </a:t>
            </a:r>
            <a:r>
              <a:rPr lang="en-US" sz="2500" dirty="0" err="1" smtClean="0">
                <a:solidFill>
                  <a:srgbClr val="FF0000"/>
                </a:solidFill>
                <a:effectLst>
                  <a:outerShdw blurRad="38100" dist="38100" dir="2700000" algn="tl">
                    <a:srgbClr val="000000">
                      <a:alpha val="43137"/>
                    </a:srgbClr>
                  </a:outerShdw>
                </a:effectLst>
              </a:rPr>
              <a:t>Heartgard</a:t>
            </a:r>
            <a:r>
              <a:rPr lang="en-US" sz="2500" dirty="0" smtClean="0">
                <a:effectLst>
                  <a:outerShdw blurRad="38100" dist="38100" dir="2700000" algn="tl">
                    <a:srgbClr val="000000">
                      <a:alpha val="43137"/>
                    </a:srgbClr>
                  </a:outerShdw>
                </a:effectLst>
              </a:rPr>
              <a:t>®, </a:t>
            </a:r>
            <a:r>
              <a:rPr lang="en-US" sz="2500" dirty="0" err="1" smtClean="0">
                <a:effectLst>
                  <a:outerShdw blurRad="38100" dist="38100" dir="2700000" algn="tl">
                    <a:srgbClr val="000000">
                      <a:alpha val="43137"/>
                    </a:srgbClr>
                  </a:outerShdw>
                </a:effectLst>
              </a:rPr>
              <a:t>Iverhart</a:t>
            </a:r>
            <a:r>
              <a:rPr lang="en-US" sz="2500" dirty="0" smtClean="0">
                <a:effectLst>
                  <a:outerShdw blurRad="38100" dist="38100" dir="2700000" algn="tl">
                    <a:srgbClr val="000000">
                      <a:alpha val="43137"/>
                    </a:srgbClr>
                  </a:outerShdw>
                </a:effectLst>
              </a:rPr>
              <a:t> </a:t>
            </a:r>
            <a:r>
              <a:rPr lang="en-US" sz="2500" dirty="0" err="1" smtClean="0">
                <a:effectLst>
                  <a:outerShdw blurRad="38100" dist="38100" dir="2700000" algn="tl">
                    <a:srgbClr val="000000">
                      <a:alpha val="43137"/>
                    </a:srgbClr>
                  </a:outerShdw>
                </a:effectLst>
              </a:rPr>
              <a:t>Plus</a:t>
            </a:r>
            <a:r>
              <a:rPr lang="en-US" sz="1800" baseline="30000" dirty="0" err="1" smtClean="0">
                <a:effectLst>
                  <a:outerShdw blurRad="38100" dist="38100" dir="2700000" algn="tl">
                    <a:srgbClr val="000000">
                      <a:alpha val="43137"/>
                    </a:srgbClr>
                  </a:outerShdw>
                </a:effectLst>
              </a:rPr>
              <a:t>TM</a:t>
            </a:r>
            <a:r>
              <a:rPr lang="en-US" sz="2500" dirty="0" smtClean="0">
                <a:effectLst>
                  <a:outerShdw blurRad="38100" dist="38100" dir="2700000" algn="tl">
                    <a:srgbClr val="000000">
                      <a:alpha val="43137"/>
                    </a:srgbClr>
                  </a:outerShdw>
                </a:effectLst>
              </a:rPr>
              <a:t>, Tri-Heart </a:t>
            </a:r>
            <a:r>
              <a:rPr lang="en-US" sz="2500" dirty="0" err="1" smtClean="0">
                <a:effectLst>
                  <a:outerShdw blurRad="38100" dist="38100" dir="2700000" algn="tl">
                    <a:srgbClr val="000000">
                      <a:alpha val="43137"/>
                    </a:srgbClr>
                  </a:outerShdw>
                </a:effectLst>
              </a:rPr>
              <a:t>Plus</a:t>
            </a:r>
            <a:r>
              <a:rPr lang="en-US" sz="1800" baseline="30000" dirty="0" err="1" smtClean="0">
                <a:effectLst>
                  <a:outerShdw blurRad="38100" dist="38100" dir="2700000" algn="tl">
                    <a:srgbClr val="000000">
                      <a:alpha val="43137"/>
                    </a:srgbClr>
                  </a:outerShdw>
                </a:effectLst>
              </a:rPr>
              <a:t>TM</a:t>
            </a:r>
            <a:endParaRPr lang="en-US" sz="2500" dirty="0" smtClean="0">
              <a:effectLst>
                <a:outerShdw blurRad="38100" dist="38100" dir="2700000" algn="tl">
                  <a:srgbClr val="000000">
                    <a:alpha val="43137"/>
                  </a:srgbClr>
                </a:outerShdw>
              </a:effectLst>
            </a:endParaRPr>
          </a:p>
          <a:p>
            <a:pPr lvl="1">
              <a:lnSpc>
                <a:spcPct val="80000"/>
              </a:lnSpc>
            </a:pPr>
            <a:r>
              <a:rPr lang="en-US" sz="2100" dirty="0" err="1" smtClean="0">
                <a:effectLst>
                  <a:outerShdw blurRad="38100" dist="38100" dir="2700000" algn="tl">
                    <a:srgbClr val="000000">
                      <a:alpha val="43137"/>
                    </a:srgbClr>
                  </a:outerShdw>
                </a:effectLst>
              </a:rPr>
              <a:t>Macrocyclic</a:t>
            </a:r>
            <a:r>
              <a:rPr lang="en-US" sz="2100" dirty="0" smtClean="0">
                <a:effectLst>
                  <a:outerShdw blurRad="38100" dist="38100" dir="2700000" algn="tl">
                    <a:srgbClr val="000000">
                      <a:alpha val="43137"/>
                    </a:srgbClr>
                  </a:outerShdw>
                </a:effectLst>
              </a:rPr>
              <a:t> lactones</a:t>
            </a:r>
          </a:p>
          <a:p>
            <a:pPr lvl="1">
              <a:lnSpc>
                <a:spcPct val="80000"/>
              </a:lnSpc>
            </a:pPr>
            <a:r>
              <a:rPr lang="en-US" sz="2100" dirty="0" smtClean="0">
                <a:effectLst>
                  <a:outerShdw blurRad="38100" dist="38100" dir="2700000" algn="tl">
                    <a:srgbClr val="000000">
                      <a:alpha val="43137"/>
                    </a:srgbClr>
                  </a:outerShdw>
                </a:effectLst>
              </a:rPr>
              <a:t>“Plus” products also contain </a:t>
            </a:r>
            <a:r>
              <a:rPr lang="en-US" sz="2100" dirty="0" err="1" smtClean="0">
                <a:effectLst>
                  <a:outerShdw blurRad="38100" dist="38100" dir="2700000" algn="tl">
                    <a:srgbClr val="000000">
                      <a:alpha val="43137"/>
                    </a:srgbClr>
                  </a:outerShdw>
                </a:effectLst>
              </a:rPr>
              <a:t>pyrantel</a:t>
            </a:r>
            <a:r>
              <a:rPr lang="en-US" sz="2100" dirty="0" smtClean="0">
                <a:effectLst>
                  <a:outerShdw blurRad="38100" dist="38100" dir="2700000" algn="tl">
                    <a:srgbClr val="000000">
                      <a:alpha val="43137"/>
                    </a:srgbClr>
                  </a:outerShdw>
                </a:effectLst>
              </a:rPr>
              <a:t> </a:t>
            </a:r>
            <a:r>
              <a:rPr lang="en-US" sz="2100" dirty="0" err="1" smtClean="0">
                <a:effectLst>
                  <a:outerShdw blurRad="38100" dist="38100" dir="2700000" algn="tl">
                    <a:srgbClr val="000000">
                      <a:alpha val="43137"/>
                    </a:srgbClr>
                  </a:outerShdw>
                </a:effectLst>
              </a:rPr>
              <a:t>pamoate</a:t>
            </a:r>
            <a:r>
              <a:rPr lang="en-US" sz="2100" dirty="0" smtClean="0">
                <a:effectLst>
                  <a:outerShdw blurRad="38100" dist="38100" dir="2700000" algn="tl">
                    <a:srgbClr val="000000">
                      <a:alpha val="43137"/>
                    </a:srgbClr>
                  </a:outerShdw>
                </a:effectLst>
              </a:rPr>
              <a:t> (hooks, rounds)</a:t>
            </a:r>
          </a:p>
          <a:p>
            <a:pPr lvl="1">
              <a:lnSpc>
                <a:spcPct val="80000"/>
              </a:lnSpc>
            </a:pPr>
            <a:r>
              <a:rPr lang="en-US" sz="2100" dirty="0" smtClean="0">
                <a:effectLst>
                  <a:outerShdw blurRad="38100" dist="38100" dir="2700000" algn="tl">
                    <a:srgbClr val="000000">
                      <a:alpha val="43137"/>
                    </a:srgbClr>
                  </a:outerShdw>
                </a:effectLst>
              </a:rPr>
              <a:t>Ages 6 months +</a:t>
            </a:r>
          </a:p>
          <a:p>
            <a:pPr lvl="1">
              <a:lnSpc>
                <a:spcPct val="80000"/>
              </a:lnSpc>
            </a:pPr>
            <a:r>
              <a:rPr lang="en-US" sz="2100" dirty="0" smtClean="0">
                <a:effectLst>
                  <a:outerShdw blurRad="38100" dist="38100" dir="2700000" algn="tl">
                    <a:srgbClr val="000000">
                      <a:alpha val="43137"/>
                    </a:srgbClr>
                  </a:outerShdw>
                </a:effectLst>
              </a:rPr>
              <a:t>Caution in collies </a:t>
            </a:r>
          </a:p>
          <a:p>
            <a:pPr lvl="1">
              <a:lnSpc>
                <a:spcPct val="80000"/>
              </a:lnSpc>
            </a:pPr>
            <a:r>
              <a:rPr lang="en-US" sz="2100" dirty="0" smtClean="0">
                <a:effectLst>
                  <a:outerShdw blurRad="38100" dist="38100" dir="2700000" algn="tl">
                    <a:srgbClr val="000000">
                      <a:alpha val="43137"/>
                    </a:srgbClr>
                  </a:outerShdw>
                </a:effectLst>
              </a:rPr>
              <a:t>Side effects include neurologic signs such as salivation, ataxia, and depression</a:t>
            </a:r>
            <a:endParaRPr lang="en-US" sz="2100" dirty="0" smtClean="0"/>
          </a:p>
          <a:p>
            <a:pPr>
              <a:lnSpc>
                <a:spcPct val="80000"/>
              </a:lnSpc>
            </a:pPr>
            <a:r>
              <a:rPr lang="en-US" sz="2500" b="1" dirty="0" err="1" smtClean="0">
                <a:effectLst>
                  <a:outerShdw blurRad="38100" dist="38100" dir="2700000" algn="tl">
                    <a:srgbClr val="000000">
                      <a:alpha val="43137"/>
                    </a:srgbClr>
                  </a:outerShdw>
                </a:effectLst>
              </a:rPr>
              <a:t>Milbemycin</a:t>
            </a:r>
            <a:r>
              <a:rPr lang="en-US" sz="2500" b="1" dirty="0" smtClean="0">
                <a:effectLst>
                  <a:outerShdw blurRad="38100" dist="38100" dir="2700000" algn="tl">
                    <a:srgbClr val="000000">
                      <a:alpha val="43137"/>
                    </a:srgbClr>
                  </a:outerShdw>
                </a:effectLst>
              </a:rPr>
              <a:t> </a:t>
            </a:r>
            <a:r>
              <a:rPr lang="en-US" sz="2500" b="1" dirty="0" err="1" smtClean="0">
                <a:effectLst>
                  <a:outerShdw blurRad="38100" dist="38100" dir="2700000" algn="tl">
                    <a:srgbClr val="000000">
                      <a:alpha val="43137"/>
                    </a:srgbClr>
                  </a:outerShdw>
                </a:effectLst>
              </a:rPr>
              <a:t>oxime</a:t>
            </a:r>
            <a:r>
              <a:rPr lang="en-US" sz="2500" b="1" dirty="0" smtClean="0">
                <a:effectLst>
                  <a:outerShdw blurRad="38100" dist="38100" dir="2700000" algn="tl">
                    <a:srgbClr val="000000">
                      <a:alpha val="43137"/>
                    </a:srgbClr>
                  </a:outerShdw>
                </a:effectLst>
              </a:rPr>
              <a:t> </a:t>
            </a:r>
            <a:r>
              <a:rPr lang="en-US" sz="2500" dirty="0" smtClean="0"/>
              <a:t>- </a:t>
            </a:r>
            <a:r>
              <a:rPr lang="en-US" sz="2500" dirty="0" smtClean="0">
                <a:solidFill>
                  <a:srgbClr val="FF0000"/>
                </a:solidFill>
                <a:effectLst>
                  <a:outerShdw blurRad="38100" dist="38100" dir="2700000" algn="tl">
                    <a:srgbClr val="000000">
                      <a:alpha val="43137"/>
                    </a:srgbClr>
                  </a:outerShdw>
                </a:effectLst>
              </a:rPr>
              <a:t>Interceptor</a:t>
            </a:r>
            <a:r>
              <a:rPr lang="en-US" sz="2500" dirty="0" smtClean="0">
                <a:effectLst>
                  <a:outerShdw blurRad="38100" dist="38100" dir="2700000" algn="tl">
                    <a:srgbClr val="000000">
                      <a:alpha val="43137"/>
                    </a:srgbClr>
                  </a:outerShdw>
                </a:effectLst>
              </a:rPr>
              <a:t>®</a:t>
            </a:r>
          </a:p>
          <a:p>
            <a:pPr lvl="1">
              <a:lnSpc>
                <a:spcPct val="80000"/>
              </a:lnSpc>
            </a:pPr>
            <a:r>
              <a:rPr lang="en-US" sz="2300" dirty="0" smtClean="0">
                <a:solidFill>
                  <a:srgbClr val="FF0000"/>
                </a:solidFill>
                <a:effectLst>
                  <a:outerShdw blurRad="38100" dist="38100" dir="2700000" algn="tl">
                    <a:srgbClr val="000000">
                      <a:alpha val="43137"/>
                    </a:srgbClr>
                  </a:outerShdw>
                </a:effectLst>
              </a:rPr>
              <a:t>Sentinel</a:t>
            </a:r>
            <a:r>
              <a:rPr lang="en-US" sz="2300" dirty="0" smtClean="0">
                <a:effectLst>
                  <a:outerShdw blurRad="38100" dist="38100" dir="2700000" algn="tl">
                    <a:srgbClr val="000000">
                      <a:alpha val="43137"/>
                    </a:srgbClr>
                  </a:outerShdw>
                </a:effectLst>
              </a:rPr>
              <a:t>® = </a:t>
            </a:r>
            <a:r>
              <a:rPr lang="en-US" sz="2300" dirty="0" err="1" smtClean="0">
                <a:effectLst>
                  <a:outerShdw blurRad="38100" dist="38100" dir="2700000" algn="tl">
                    <a:srgbClr val="000000">
                      <a:alpha val="43137"/>
                    </a:srgbClr>
                  </a:outerShdw>
                </a:effectLst>
              </a:rPr>
              <a:t>milbemycin</a:t>
            </a:r>
            <a:r>
              <a:rPr lang="en-US" sz="2300" dirty="0" smtClean="0">
                <a:effectLst>
                  <a:outerShdw blurRad="38100" dist="38100" dir="2700000" algn="tl">
                    <a:srgbClr val="000000">
                      <a:alpha val="43137"/>
                    </a:srgbClr>
                  </a:outerShdw>
                </a:effectLst>
              </a:rPr>
              <a:t> </a:t>
            </a:r>
            <a:r>
              <a:rPr lang="en-US" sz="2300" dirty="0" err="1" smtClean="0">
                <a:effectLst>
                  <a:outerShdw blurRad="38100" dist="38100" dir="2700000" algn="tl">
                    <a:srgbClr val="000000">
                      <a:alpha val="43137"/>
                    </a:srgbClr>
                  </a:outerShdw>
                </a:effectLst>
              </a:rPr>
              <a:t>oxime</a:t>
            </a:r>
            <a:r>
              <a:rPr lang="en-US" sz="2300" dirty="0" smtClean="0">
                <a:effectLst>
                  <a:outerShdw blurRad="38100" dist="38100" dir="2700000" algn="tl">
                    <a:srgbClr val="000000">
                      <a:alpha val="43137"/>
                    </a:srgbClr>
                  </a:outerShdw>
                </a:effectLst>
              </a:rPr>
              <a:t> + </a:t>
            </a:r>
            <a:r>
              <a:rPr lang="en-US" sz="2300" dirty="0" err="1" smtClean="0">
                <a:effectLst>
                  <a:outerShdw blurRad="38100" dist="38100" dir="2700000" algn="tl">
                    <a:srgbClr val="000000">
                      <a:alpha val="43137"/>
                    </a:srgbClr>
                  </a:outerShdw>
                </a:effectLst>
              </a:rPr>
              <a:t>lufenuron</a:t>
            </a:r>
            <a:endParaRPr lang="en-US" sz="2300" dirty="0" smtClean="0">
              <a:effectLst>
                <a:outerShdw blurRad="38100" dist="38100" dir="2700000" algn="tl">
                  <a:srgbClr val="000000">
                    <a:alpha val="43137"/>
                  </a:srgbClr>
                </a:outerShdw>
              </a:effectLst>
            </a:endParaRPr>
          </a:p>
          <a:p>
            <a:pPr lvl="1">
              <a:lnSpc>
                <a:spcPct val="80000"/>
              </a:lnSpc>
            </a:pPr>
            <a:r>
              <a:rPr lang="en-US" sz="2300" dirty="0" smtClean="0">
                <a:effectLst>
                  <a:outerShdw blurRad="38100" dist="38100" dir="2700000" algn="tl">
                    <a:srgbClr val="000000">
                      <a:alpha val="43137"/>
                    </a:srgbClr>
                  </a:outerShdw>
                </a:effectLst>
              </a:rPr>
              <a:t>Also effective against hookworms, roundworms, and </a:t>
            </a:r>
            <a:r>
              <a:rPr lang="en-US" sz="2300" b="1" dirty="0" smtClean="0">
                <a:effectLst>
                  <a:outerShdw blurRad="38100" dist="38100" dir="2700000" algn="tl">
                    <a:srgbClr val="000000">
                      <a:alpha val="43137"/>
                    </a:srgbClr>
                  </a:outerShdw>
                </a:effectLst>
              </a:rPr>
              <a:t>whipworms </a:t>
            </a:r>
            <a:r>
              <a:rPr lang="en-US" sz="2300" dirty="0" smtClean="0">
                <a:effectLst>
                  <a:outerShdw blurRad="38100" dist="38100" dir="2700000" algn="tl">
                    <a:srgbClr val="000000">
                      <a:alpha val="43137"/>
                    </a:srgbClr>
                  </a:outerShdw>
                </a:effectLst>
              </a:rPr>
              <a:t>and </a:t>
            </a:r>
            <a:r>
              <a:rPr lang="en-US" sz="2300" i="1" dirty="0" err="1" smtClean="0">
                <a:effectLst>
                  <a:outerShdw blurRad="38100" dist="38100" dir="2700000" algn="tl">
                    <a:srgbClr val="000000">
                      <a:alpha val="43137"/>
                    </a:srgbClr>
                  </a:outerShdw>
                </a:effectLst>
              </a:rPr>
              <a:t>Demodex</a:t>
            </a:r>
            <a:r>
              <a:rPr lang="en-US" sz="2300" i="1" dirty="0" smtClean="0">
                <a:effectLst>
                  <a:outerShdw blurRad="38100" dist="38100" dir="2700000" algn="tl">
                    <a:srgbClr val="000000">
                      <a:alpha val="43137"/>
                    </a:srgbClr>
                  </a:outerShdw>
                </a:effectLst>
              </a:rPr>
              <a:t> </a:t>
            </a:r>
            <a:r>
              <a:rPr lang="en-US" sz="2300" dirty="0" smtClean="0">
                <a:effectLst>
                  <a:outerShdw blurRad="38100" dist="38100" dir="2700000" algn="tl">
                    <a:srgbClr val="000000">
                      <a:alpha val="43137"/>
                    </a:srgbClr>
                  </a:outerShdw>
                </a:effectLst>
              </a:rPr>
              <a:t>mites in dogs.</a:t>
            </a:r>
            <a:endParaRPr lang="en-US" sz="2300" b="1"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029200" y="381000"/>
            <a:ext cx="3810000" cy="38100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447800" y="914400"/>
            <a:ext cx="2828925" cy="28289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81000" y="4343400"/>
            <a:ext cx="4610100" cy="20288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533399" y="533400"/>
            <a:ext cx="4056742" cy="327660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4114800" y="3048000"/>
            <a:ext cx="4305300" cy="347735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Topical Preventatives</a:t>
            </a:r>
            <a:endParaRPr lang="en-US" dirty="0"/>
          </a:p>
        </p:txBody>
      </p:sp>
      <p:sp>
        <p:nvSpPr>
          <p:cNvPr id="3" name="Content Placeholder 2"/>
          <p:cNvSpPr>
            <a:spLocks noGrp="1"/>
          </p:cNvSpPr>
          <p:nvPr>
            <p:ph idx="1"/>
          </p:nvPr>
        </p:nvSpPr>
        <p:spPr/>
        <p:txBody>
          <a:bodyPr/>
          <a:lstStyle/>
          <a:p>
            <a:pPr>
              <a:lnSpc>
                <a:spcPct val="80000"/>
              </a:lnSpc>
            </a:pPr>
            <a:r>
              <a:rPr lang="en-US" sz="2500" dirty="0" err="1" smtClean="0">
                <a:effectLst>
                  <a:outerShdw blurRad="38100" dist="38100" dir="2700000" algn="tl">
                    <a:srgbClr val="000000">
                      <a:alpha val="43137"/>
                    </a:srgbClr>
                  </a:outerShdw>
                </a:effectLst>
              </a:rPr>
              <a:t>Selamectin</a:t>
            </a:r>
            <a:r>
              <a:rPr lang="en-US" sz="2500" dirty="0" smtClean="0"/>
              <a:t>  - </a:t>
            </a:r>
            <a:r>
              <a:rPr lang="en-US" sz="2500" dirty="0" smtClean="0">
                <a:solidFill>
                  <a:srgbClr val="FF0000"/>
                </a:solidFill>
                <a:effectLst>
                  <a:outerShdw blurRad="38100" dist="38100" dir="2700000" algn="tl">
                    <a:srgbClr val="000000">
                      <a:alpha val="43137"/>
                    </a:srgbClr>
                  </a:outerShdw>
                </a:effectLst>
              </a:rPr>
              <a:t>Revolution</a:t>
            </a:r>
            <a:r>
              <a:rPr lang="en-US" sz="2500" dirty="0" smtClean="0">
                <a:effectLst>
                  <a:outerShdw blurRad="38100" dist="38100" dir="2700000" algn="tl">
                    <a:srgbClr val="000000">
                      <a:alpha val="43137"/>
                    </a:srgbClr>
                  </a:outerShdw>
                </a:effectLst>
              </a:rPr>
              <a:t>®</a:t>
            </a:r>
          </a:p>
          <a:p>
            <a:pPr lvl="1">
              <a:lnSpc>
                <a:spcPct val="80000"/>
              </a:lnSpc>
            </a:pPr>
            <a:r>
              <a:rPr lang="en-US" sz="2300" dirty="0" smtClean="0">
                <a:effectLst>
                  <a:outerShdw blurRad="38100" dist="38100" dir="2700000" algn="tl">
                    <a:srgbClr val="000000">
                      <a:alpha val="43137"/>
                    </a:srgbClr>
                  </a:outerShdw>
                </a:effectLst>
              </a:rPr>
              <a:t>Absorbed systemically</a:t>
            </a:r>
          </a:p>
          <a:p>
            <a:pPr lvl="1">
              <a:lnSpc>
                <a:spcPct val="80000"/>
              </a:lnSpc>
            </a:pPr>
            <a:r>
              <a:rPr lang="en-US" sz="2300" b="1" dirty="0" smtClean="0">
                <a:effectLst>
                  <a:outerShdw blurRad="38100" dist="38100" dir="2700000" algn="tl">
                    <a:srgbClr val="000000">
                      <a:alpha val="43137"/>
                    </a:srgbClr>
                  </a:outerShdw>
                </a:effectLst>
              </a:rPr>
              <a:t>Dogs</a:t>
            </a:r>
            <a:r>
              <a:rPr lang="en-US" sz="2300" dirty="0" smtClean="0">
                <a:effectLst>
                  <a:outerShdw blurRad="38100" dist="38100" dir="2700000" algn="tl">
                    <a:srgbClr val="000000">
                      <a:alpha val="43137"/>
                    </a:srgbClr>
                  </a:outerShdw>
                </a:effectLst>
              </a:rPr>
              <a:t>: heartworm, fleas, ticks, ear mites, </a:t>
            </a:r>
            <a:r>
              <a:rPr lang="en-US" sz="2300" dirty="0" err="1" smtClean="0">
                <a:effectLst>
                  <a:outerShdw blurRad="38100" dist="38100" dir="2700000" algn="tl">
                    <a:srgbClr val="000000">
                      <a:alpha val="43137"/>
                    </a:srgbClr>
                  </a:outerShdw>
                </a:effectLst>
              </a:rPr>
              <a:t>sarcoptic</a:t>
            </a:r>
            <a:r>
              <a:rPr lang="en-US" sz="2300" dirty="0" smtClean="0">
                <a:effectLst>
                  <a:outerShdw blurRad="38100" dist="38100" dir="2700000" algn="tl">
                    <a:srgbClr val="000000">
                      <a:alpha val="43137"/>
                    </a:srgbClr>
                  </a:outerShdw>
                </a:effectLst>
              </a:rPr>
              <a:t> mange</a:t>
            </a:r>
          </a:p>
          <a:p>
            <a:pPr lvl="1">
              <a:lnSpc>
                <a:spcPct val="80000"/>
              </a:lnSpc>
            </a:pPr>
            <a:r>
              <a:rPr lang="en-US" sz="2300" b="1" dirty="0" smtClean="0">
                <a:effectLst>
                  <a:outerShdw blurRad="38100" dist="38100" dir="2700000" algn="tl">
                    <a:srgbClr val="000000">
                      <a:alpha val="43137"/>
                    </a:srgbClr>
                  </a:outerShdw>
                </a:effectLst>
              </a:rPr>
              <a:t>Cats</a:t>
            </a:r>
            <a:r>
              <a:rPr lang="en-US" sz="2300" dirty="0" smtClean="0">
                <a:effectLst>
                  <a:outerShdw blurRad="38100" dist="38100" dir="2700000" algn="tl">
                    <a:srgbClr val="000000">
                      <a:alpha val="43137"/>
                    </a:srgbClr>
                  </a:outerShdw>
                </a:effectLst>
              </a:rPr>
              <a:t>: heartworm, fleas, ear mites, roundworms, hookworms</a:t>
            </a:r>
          </a:p>
          <a:p>
            <a:pPr lvl="1">
              <a:lnSpc>
                <a:spcPct val="80000"/>
              </a:lnSpc>
            </a:pPr>
            <a:endParaRPr lang="en-US" sz="2300" dirty="0" smtClean="0">
              <a:effectLst>
                <a:outerShdw blurRad="38100" dist="38100" dir="2700000" algn="tl">
                  <a:srgbClr val="000000">
                    <a:alpha val="43137"/>
                  </a:srgbClr>
                </a:outerShdw>
              </a:effectLst>
            </a:endParaRPr>
          </a:p>
          <a:p>
            <a:pPr lvl="1">
              <a:lnSpc>
                <a:spcPct val="80000"/>
              </a:lnSpc>
            </a:pPr>
            <a:endParaRPr lang="en-US" sz="2300" dirty="0" smtClean="0">
              <a:effectLst>
                <a:outerShdw blurRad="38100" dist="38100" dir="2700000" algn="tl">
                  <a:srgbClr val="000000">
                    <a:alpha val="43137"/>
                  </a:srgbClr>
                </a:outerShdw>
              </a:effectLst>
            </a:endParaRPr>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85799" y="3810000"/>
            <a:ext cx="4787435" cy="2286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562600" y="3733800"/>
            <a:ext cx="3324588" cy="25527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229600" cy="4389120"/>
          </a:xfrm>
        </p:spPr>
        <p:txBody>
          <a:bodyPr/>
          <a:lstStyle/>
          <a:p>
            <a:r>
              <a:rPr lang="en-US" sz="2800" dirty="0" err="1" smtClean="0">
                <a:effectLst>
                  <a:outerShdw blurRad="38100" dist="38100" dir="2700000" algn="tl">
                    <a:srgbClr val="000000">
                      <a:alpha val="43137"/>
                    </a:srgbClr>
                  </a:outerShdw>
                </a:effectLst>
              </a:rPr>
              <a:t>Moxidectin</a:t>
            </a:r>
            <a:r>
              <a:rPr lang="en-US" sz="2800" dirty="0" smtClean="0">
                <a:effectLst>
                  <a:outerShdw blurRad="38100" dist="38100" dir="2700000" algn="tl">
                    <a:srgbClr val="000000">
                      <a:alpha val="43137"/>
                    </a:srgbClr>
                  </a:outerShdw>
                </a:effectLst>
              </a:rPr>
              <a:t> + </a:t>
            </a:r>
            <a:r>
              <a:rPr lang="en-US" sz="2800" dirty="0" err="1" smtClean="0">
                <a:effectLst>
                  <a:outerShdw blurRad="38100" dist="38100" dir="2700000" algn="tl">
                    <a:srgbClr val="000000">
                      <a:alpha val="43137"/>
                    </a:srgbClr>
                  </a:outerShdw>
                </a:effectLst>
              </a:rPr>
              <a:t>imidacloprid</a:t>
            </a:r>
            <a:r>
              <a:rPr lang="en-US" sz="2800" dirty="0" smtClean="0">
                <a:effectLst>
                  <a:outerShdw blurRad="38100" dist="38100" dir="2700000" algn="tl">
                    <a:srgbClr val="000000">
                      <a:alpha val="43137"/>
                    </a:srgbClr>
                  </a:outerShdw>
                </a:effectLst>
              </a:rPr>
              <a:t> = </a:t>
            </a:r>
            <a:r>
              <a:rPr lang="en-US" sz="2800" dirty="0" smtClean="0">
                <a:solidFill>
                  <a:srgbClr val="FF0000"/>
                </a:solidFill>
                <a:effectLst>
                  <a:outerShdw blurRad="38100" dist="38100" dir="2700000" algn="tl">
                    <a:srgbClr val="000000">
                      <a:alpha val="43137"/>
                    </a:srgbClr>
                  </a:outerShdw>
                </a:effectLst>
              </a:rPr>
              <a:t>Advantage Multi</a:t>
            </a:r>
            <a:r>
              <a:rPr lang="en-US" sz="2800" dirty="0" smtClean="0">
                <a:effectLst>
                  <a:outerShdw blurRad="38100" dist="38100" dir="2700000" algn="tl">
                    <a:srgbClr val="000000">
                      <a:alpha val="43137"/>
                    </a:srgbClr>
                  </a:outerShdw>
                </a:effectLst>
              </a:rPr>
              <a:t>®</a:t>
            </a:r>
          </a:p>
          <a:p>
            <a:pPr lvl="1"/>
            <a:r>
              <a:rPr lang="en-US" dirty="0" smtClean="0">
                <a:effectLst>
                  <a:outerShdw blurRad="38100" dist="38100" dir="2700000" algn="tl">
                    <a:srgbClr val="000000">
                      <a:alpha val="43137"/>
                    </a:srgbClr>
                  </a:outerShdw>
                </a:effectLst>
              </a:rPr>
              <a:t>Heartworm prevention, Flea control, Intestinal parasite prevention</a:t>
            </a:r>
          </a:p>
          <a:p>
            <a:pPr lvl="1"/>
            <a:r>
              <a:rPr lang="en-US" dirty="0" smtClean="0">
                <a:effectLst>
                  <a:outerShdw blurRad="38100" dist="38100" dir="2700000" algn="tl">
                    <a:srgbClr val="000000">
                      <a:alpha val="43137"/>
                    </a:srgbClr>
                  </a:outerShdw>
                </a:effectLst>
              </a:rPr>
              <a:t>Children should not come in contact with application site within 30 minutes of administration</a:t>
            </a:r>
          </a:p>
          <a:p>
            <a:pPr lvl="1"/>
            <a:r>
              <a:rPr lang="en-US" dirty="0" smtClean="0">
                <a:effectLst>
                  <a:outerShdw blurRad="38100" dist="38100" dir="2700000" algn="tl">
                    <a:srgbClr val="000000">
                      <a:alpha val="43137"/>
                    </a:srgbClr>
                  </a:outerShdw>
                </a:effectLst>
              </a:rPr>
              <a:t>Do not use on sick, debilitated, or underweight animals</a:t>
            </a:r>
          </a:p>
          <a:p>
            <a:pPr lvl="1">
              <a:buNone/>
            </a:pPr>
            <a:endParaRPr lang="en-US" dirty="0" smtClean="0">
              <a:effectLst>
                <a:outerShdw blurRad="38100" dist="38100" dir="2700000" algn="tl">
                  <a:srgbClr val="000000">
                    <a:alpha val="43137"/>
                  </a:srgbClr>
                </a:outerShdw>
              </a:effectLst>
            </a:endParaRPr>
          </a:p>
          <a:p>
            <a:pPr lvl="1"/>
            <a:endParaRPr lang="en-US" dirty="0" smtClean="0"/>
          </a:p>
          <a:p>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3200400" y="3886200"/>
            <a:ext cx="2819400" cy="28194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Parasite Preventatives in Dogs</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38199" y="1219200"/>
            <a:ext cx="7771495" cy="5334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Parasite Preventatives in Cats</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543040" y="1219200"/>
            <a:ext cx="8001230" cy="54102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029200" y="3657600"/>
            <a:ext cx="3343275" cy="28384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Six-month </a:t>
            </a:r>
            <a:r>
              <a:rPr lang="en-US" dirty="0" err="1" smtClean="0"/>
              <a:t>Injectable</a:t>
            </a:r>
            <a:r>
              <a:rPr lang="en-US" dirty="0" smtClean="0"/>
              <a:t> Preventative</a:t>
            </a:r>
            <a:endParaRPr lang="en-US" dirty="0"/>
          </a:p>
        </p:txBody>
      </p:sp>
      <p:sp>
        <p:nvSpPr>
          <p:cNvPr id="3" name="Content Placeholder 2"/>
          <p:cNvSpPr>
            <a:spLocks noGrp="1"/>
          </p:cNvSpPr>
          <p:nvPr>
            <p:ph idx="1"/>
          </p:nvPr>
        </p:nvSpPr>
        <p:spPr/>
        <p:txBody>
          <a:bodyPr/>
          <a:lstStyle/>
          <a:p>
            <a:pPr>
              <a:lnSpc>
                <a:spcPct val="80000"/>
              </a:lnSpc>
            </a:pPr>
            <a:r>
              <a:rPr lang="en-US" sz="2500" dirty="0" err="1" smtClean="0">
                <a:effectLst>
                  <a:outerShdw blurRad="38100" dist="38100" dir="2700000" algn="tl">
                    <a:srgbClr val="000000">
                      <a:alpha val="43137"/>
                    </a:srgbClr>
                  </a:outerShdw>
                </a:effectLst>
              </a:rPr>
              <a:t>Moxidectin</a:t>
            </a:r>
            <a:r>
              <a:rPr lang="en-US" sz="2500" dirty="0" smtClean="0"/>
              <a:t> - </a:t>
            </a:r>
            <a:r>
              <a:rPr lang="en-US" sz="2500" dirty="0" err="1" smtClean="0">
                <a:solidFill>
                  <a:srgbClr val="FF0000"/>
                </a:solidFill>
                <a:effectLst>
                  <a:outerShdw blurRad="38100" dist="38100" dir="2700000" algn="tl">
                    <a:srgbClr val="000000">
                      <a:alpha val="43137"/>
                    </a:srgbClr>
                  </a:outerShdw>
                </a:effectLst>
              </a:rPr>
              <a:t>Proheart</a:t>
            </a:r>
            <a:r>
              <a:rPr lang="en-US" sz="2500" dirty="0" smtClean="0">
                <a:effectLst>
                  <a:outerShdw blurRad="38100" dist="38100" dir="2700000" algn="tl">
                    <a:srgbClr val="000000">
                      <a:alpha val="43137"/>
                    </a:srgbClr>
                  </a:outerShdw>
                </a:effectLst>
              </a:rPr>
              <a:t>®</a:t>
            </a:r>
          </a:p>
          <a:p>
            <a:pPr lvl="1">
              <a:lnSpc>
                <a:spcPct val="80000"/>
              </a:lnSpc>
            </a:pPr>
            <a:r>
              <a:rPr lang="en-US" sz="2300" dirty="0" smtClean="0">
                <a:effectLst>
                  <a:outerShdw blurRad="38100" dist="38100" dir="2700000" algn="tl">
                    <a:srgbClr val="000000">
                      <a:alpha val="43137"/>
                    </a:srgbClr>
                  </a:outerShdw>
                </a:effectLst>
              </a:rPr>
              <a:t>Side effects include neurologic and gastrointestinal signs</a:t>
            </a:r>
          </a:p>
          <a:p>
            <a:pPr lvl="1">
              <a:lnSpc>
                <a:spcPct val="80000"/>
              </a:lnSpc>
            </a:pPr>
            <a:r>
              <a:rPr lang="en-US" sz="2300" dirty="0" smtClean="0">
                <a:effectLst>
                  <a:outerShdw blurRad="38100" dist="38100" dir="2700000" algn="tl">
                    <a:srgbClr val="000000">
                      <a:alpha val="43137"/>
                    </a:srgbClr>
                  </a:outerShdw>
                </a:effectLst>
              </a:rPr>
              <a:t>Withdrawn from the market in September 2004 due to increased reports of adverse side effects including liver and bleeding abnormalities.</a:t>
            </a:r>
          </a:p>
          <a:p>
            <a:pPr lvl="1">
              <a:lnSpc>
                <a:spcPct val="80000"/>
              </a:lnSpc>
            </a:pPr>
            <a:r>
              <a:rPr lang="en-US" sz="2300" dirty="0" smtClean="0">
                <a:effectLst>
                  <a:outerShdw blurRad="38100" dist="38100" dir="2700000" algn="tl">
                    <a:srgbClr val="000000">
                      <a:alpha val="43137"/>
                    </a:srgbClr>
                  </a:outerShdw>
                </a:effectLst>
              </a:rPr>
              <a:t>Reformulated and reintroduced in 2008.</a:t>
            </a:r>
          </a:p>
          <a:p>
            <a:pPr lvl="1">
              <a:lnSpc>
                <a:spcPct val="80000"/>
              </a:lnSpc>
            </a:pPr>
            <a:r>
              <a:rPr lang="en-US" sz="2300" dirty="0" smtClean="0">
                <a:effectLst>
                  <a:outerShdw blurRad="38100" dist="38100" dir="2700000" algn="tl">
                    <a:srgbClr val="000000">
                      <a:alpha val="43137"/>
                    </a:srgbClr>
                  </a:outerShdw>
                </a:effectLst>
              </a:rPr>
              <a:t>Owners must sign a special “Informed Consent” form</a:t>
            </a:r>
          </a:p>
          <a:p>
            <a:pPr lvl="1">
              <a:lnSpc>
                <a:spcPct val="80000"/>
              </a:lnSpc>
            </a:pPr>
            <a:endParaRPr lang="en-US" sz="2300" dirty="0" smtClean="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Heartworm </a:t>
            </a:r>
            <a:r>
              <a:rPr lang="en-US" dirty="0" err="1" smtClean="0"/>
              <a:t>Disesase</a:t>
            </a:r>
            <a:endParaRPr lang="en-US" dirty="0"/>
          </a:p>
        </p:txBody>
      </p:sp>
      <p:sp>
        <p:nvSpPr>
          <p:cNvPr id="5" name="Rectangle 3"/>
          <p:cNvSpPr>
            <a:spLocks noGrp="1" noChangeArrowheads="1"/>
          </p:cNvSpPr>
          <p:nvPr>
            <p:ph idx="1"/>
          </p:nvPr>
        </p:nvSpPr>
        <p:spPr/>
        <p:txBody>
          <a:bodyPr/>
          <a:lstStyle/>
          <a:p>
            <a:pPr>
              <a:lnSpc>
                <a:spcPct val="90000"/>
              </a:lnSpc>
            </a:pPr>
            <a:r>
              <a:rPr lang="en-US" sz="2800" b="1" dirty="0" err="1"/>
              <a:t>Adulticide</a:t>
            </a:r>
            <a:r>
              <a:rPr lang="en-US" sz="2800" b="1" dirty="0"/>
              <a:t> therapy</a:t>
            </a:r>
          </a:p>
          <a:p>
            <a:pPr lvl="1">
              <a:lnSpc>
                <a:spcPct val="90000"/>
              </a:lnSpc>
            </a:pPr>
            <a:r>
              <a:rPr lang="en-US" sz="2400" dirty="0" err="1" smtClean="0">
                <a:effectLst>
                  <a:outerShdw blurRad="38100" dist="38100" dir="2700000" algn="tl">
                    <a:srgbClr val="000000">
                      <a:alpha val="43137"/>
                    </a:srgbClr>
                  </a:outerShdw>
                </a:effectLst>
              </a:rPr>
              <a:t>Melarsomine</a:t>
            </a:r>
            <a:r>
              <a:rPr lang="en-US" sz="2400" dirty="0" smtClean="0">
                <a:effectLst>
                  <a:outerShdw blurRad="38100" dist="38100" dir="2700000" algn="tl">
                    <a:srgbClr val="000000">
                      <a:alpha val="43137"/>
                    </a:srgbClr>
                  </a:outerShdw>
                </a:effectLst>
              </a:rPr>
              <a:t> - </a:t>
            </a:r>
            <a:r>
              <a:rPr lang="en-US" sz="2400" dirty="0" err="1" smtClean="0">
                <a:solidFill>
                  <a:srgbClr val="FF0000"/>
                </a:solidFill>
                <a:effectLst>
                  <a:outerShdw blurRad="38100" dist="38100" dir="2700000" algn="tl">
                    <a:srgbClr val="000000">
                      <a:alpha val="43137"/>
                    </a:srgbClr>
                  </a:outerShdw>
                </a:effectLst>
              </a:rPr>
              <a:t>Immiticide</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a:p>
            <a:pPr lvl="2">
              <a:lnSpc>
                <a:spcPct val="90000"/>
              </a:lnSpc>
            </a:pPr>
            <a:r>
              <a:rPr lang="en-US" sz="2000" dirty="0"/>
              <a:t>Given in the </a:t>
            </a:r>
            <a:r>
              <a:rPr lang="en-US" sz="2000" dirty="0" err="1"/>
              <a:t>epaxial</a:t>
            </a:r>
            <a:r>
              <a:rPr lang="en-US" sz="2000" dirty="0"/>
              <a:t> </a:t>
            </a:r>
            <a:r>
              <a:rPr lang="en-US" sz="2000" dirty="0" smtClean="0"/>
              <a:t>muscles </a:t>
            </a:r>
            <a:r>
              <a:rPr lang="en-US" sz="2000" b="1" dirty="0" smtClean="0"/>
              <a:t>BETWEEN L3 &amp; L5</a:t>
            </a:r>
            <a:endParaRPr lang="en-US" sz="2000" dirty="0" smtClean="0"/>
          </a:p>
          <a:p>
            <a:pPr lvl="2">
              <a:lnSpc>
                <a:spcPct val="90000"/>
              </a:lnSpc>
            </a:pPr>
            <a:r>
              <a:rPr lang="en-US" sz="2000" dirty="0" smtClean="0"/>
              <a:t>Arsenic compound</a:t>
            </a:r>
            <a:endParaRPr lang="en-US" sz="2000" dirty="0"/>
          </a:p>
          <a:p>
            <a:pPr lvl="2">
              <a:lnSpc>
                <a:spcPct val="90000"/>
              </a:lnSpc>
            </a:pPr>
            <a:r>
              <a:rPr lang="en-US" sz="2000" dirty="0"/>
              <a:t>Less toxic than former drug </a:t>
            </a:r>
            <a:r>
              <a:rPr lang="en-US" sz="2000" dirty="0" smtClean="0"/>
              <a:t>(</a:t>
            </a:r>
            <a:r>
              <a:rPr lang="en-US" sz="2000" dirty="0" err="1" smtClean="0"/>
              <a:t>Caparsolate</a:t>
            </a:r>
            <a:r>
              <a:rPr lang="en-US" sz="2000" dirty="0" smtClean="0"/>
              <a:t>® - </a:t>
            </a:r>
            <a:r>
              <a:rPr lang="en-US" sz="2000" dirty="0" err="1" smtClean="0"/>
              <a:t>thiacetarsamide</a:t>
            </a:r>
            <a:r>
              <a:rPr lang="en-US" sz="2000" dirty="0"/>
              <a:t>)</a:t>
            </a:r>
          </a:p>
          <a:p>
            <a:pPr lvl="2">
              <a:lnSpc>
                <a:spcPct val="90000"/>
              </a:lnSpc>
            </a:pPr>
            <a:r>
              <a:rPr lang="en-US" sz="2000" dirty="0"/>
              <a:t>Side effects include </a:t>
            </a:r>
            <a:r>
              <a:rPr lang="en-US" sz="2000" dirty="0" smtClean="0"/>
              <a:t>coughing, gagging, and lethargy</a:t>
            </a:r>
          </a:p>
          <a:p>
            <a:pPr lvl="2">
              <a:lnSpc>
                <a:spcPct val="90000"/>
              </a:lnSpc>
            </a:pPr>
            <a:r>
              <a:rPr lang="en-US" sz="2000" dirty="0" err="1" smtClean="0"/>
              <a:t>Nephrotoxicity</a:t>
            </a:r>
            <a:r>
              <a:rPr lang="en-US" sz="2000" dirty="0" smtClean="0"/>
              <a:t> </a:t>
            </a:r>
            <a:r>
              <a:rPr lang="en-US" sz="2000" dirty="0"/>
              <a:t>and </a:t>
            </a:r>
            <a:r>
              <a:rPr lang="en-US" sz="2000" dirty="0" err="1" smtClean="0"/>
              <a:t>hepatotoxicity</a:t>
            </a:r>
            <a:r>
              <a:rPr lang="en-US" sz="2000" dirty="0" smtClean="0"/>
              <a:t> have been reported.</a:t>
            </a:r>
          </a:p>
          <a:p>
            <a:pPr lvl="2">
              <a:lnSpc>
                <a:spcPct val="90000"/>
              </a:lnSpc>
            </a:pPr>
            <a:r>
              <a:rPr lang="en-US" sz="2000" dirty="0" smtClean="0"/>
              <a:t>Not recommended for animals with </a:t>
            </a:r>
            <a:r>
              <a:rPr lang="en-US" sz="2000" b="1" u="sng" dirty="0" err="1" smtClean="0"/>
              <a:t>caval</a:t>
            </a:r>
            <a:r>
              <a:rPr lang="en-US" sz="2000" b="1" u="sng" dirty="0" smtClean="0"/>
              <a:t> syndrome</a:t>
            </a:r>
            <a:r>
              <a:rPr lang="en-US" sz="2000" b="1" dirty="0" smtClean="0"/>
              <a:t> </a:t>
            </a:r>
            <a:r>
              <a:rPr lang="en-US" sz="2000" dirty="0" smtClean="0"/>
              <a:t>(large numbers of adult heartworms in the right ventricle, right atrium, and vena cava).</a:t>
            </a:r>
          </a:p>
          <a:p>
            <a:pPr lvl="2">
              <a:lnSpc>
                <a:spcPct val="90000"/>
              </a:lnSpc>
            </a:pPr>
            <a:endParaRPr lang="en-US" sz="2000" dirty="0" smtClean="0"/>
          </a:p>
          <a:p>
            <a:pPr lvl="2">
              <a:lnSpc>
                <a:spcPct val="90000"/>
              </a:lnSpc>
            </a:pPr>
            <a:endParaRPr lang="en-US"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sz="half" idx="2"/>
          </p:nvPr>
        </p:nvPicPr>
        <p:blipFill>
          <a:blip r:embed="rId2" cstate="print"/>
          <a:srcRect/>
          <a:stretch>
            <a:fillRect/>
          </a:stretch>
        </p:blipFill>
        <p:spPr bwMode="auto">
          <a:xfrm>
            <a:off x="5181600" y="2856230"/>
            <a:ext cx="3505200" cy="3023235"/>
          </a:xfrm>
          <a:prstGeom prst="rect">
            <a:avLst/>
          </a:prstGeom>
          <a:noFill/>
          <a:ln w="9525">
            <a:noFill/>
            <a:miter lim="800000"/>
            <a:headEnd/>
            <a:tailEnd/>
          </a:ln>
        </p:spPr>
      </p:pic>
      <p:pic>
        <p:nvPicPr>
          <p:cNvPr id="11266" name="Picture 2"/>
          <p:cNvPicPr>
            <a:picLocks noGrp="1" noChangeAspect="1" noChangeArrowheads="1"/>
          </p:cNvPicPr>
          <p:nvPr>
            <p:ph sz="half" idx="1"/>
          </p:nvPr>
        </p:nvPicPr>
        <p:blipFill>
          <a:blip r:embed="rId3" cstate="print"/>
          <a:srcRect/>
          <a:stretch>
            <a:fillRect/>
          </a:stretch>
        </p:blipFill>
        <p:spPr bwMode="auto">
          <a:xfrm>
            <a:off x="228600" y="3413206"/>
            <a:ext cx="3200400" cy="3444794"/>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1828800" y="304800"/>
            <a:ext cx="3200400" cy="32004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Terminology</a:t>
            </a:r>
            <a:endParaRPr lang="en-US" dirty="0"/>
          </a:p>
        </p:txBody>
      </p:sp>
      <p:sp>
        <p:nvSpPr>
          <p:cNvPr id="4" name="Rectangle 3"/>
          <p:cNvSpPr>
            <a:spLocks noGrp="1" noChangeArrowheads="1"/>
          </p:cNvSpPr>
          <p:nvPr>
            <p:ph idx="1"/>
          </p:nvPr>
        </p:nvSpPr>
        <p:spPr/>
        <p:txBody>
          <a:bodyPr/>
          <a:lstStyle/>
          <a:p>
            <a:r>
              <a:rPr lang="en-US" b="1" dirty="0"/>
              <a:t>Endoparasites</a:t>
            </a:r>
            <a:r>
              <a:rPr lang="en-US" dirty="0"/>
              <a:t> live within the body of the host and cause internal parasite </a:t>
            </a:r>
            <a:r>
              <a:rPr lang="en-US" b="1" dirty="0" smtClean="0"/>
              <a:t>infections.</a:t>
            </a:r>
            <a:endParaRPr lang="en-US" b="1" dirty="0"/>
          </a:p>
          <a:p>
            <a:r>
              <a:rPr lang="en-US" b="1" dirty="0" err="1"/>
              <a:t>Ectoparasites</a:t>
            </a:r>
            <a:r>
              <a:rPr lang="en-US" dirty="0"/>
              <a:t> live on the body surface of the host and cause external parasite </a:t>
            </a:r>
            <a:r>
              <a:rPr lang="en-US" b="1" dirty="0" smtClean="0"/>
              <a:t>infestations.</a:t>
            </a:r>
          </a:p>
          <a:p>
            <a:pPr lvl="1"/>
            <a:r>
              <a:rPr lang="en-US" b="1" dirty="0" err="1" smtClean="0"/>
              <a:t>Ectoparisiticides</a:t>
            </a:r>
            <a:r>
              <a:rPr lang="en-US" b="1" dirty="0" smtClean="0"/>
              <a:t> </a:t>
            </a:r>
            <a:r>
              <a:rPr lang="en-US" dirty="0" smtClean="0"/>
              <a:t>treat </a:t>
            </a:r>
            <a:r>
              <a:rPr lang="en-US" dirty="0" err="1" smtClean="0"/>
              <a:t>ectoparasites</a:t>
            </a:r>
            <a:endParaRPr lang="en-US" dirty="0" smtClean="0"/>
          </a:p>
          <a:p>
            <a:pPr lvl="1"/>
            <a:r>
              <a:rPr lang="en-US" b="1" dirty="0" err="1" smtClean="0"/>
              <a:t>Anthelmintics</a:t>
            </a:r>
            <a:r>
              <a:rPr lang="en-US" b="1" dirty="0" smtClean="0"/>
              <a:t> </a:t>
            </a:r>
            <a:r>
              <a:rPr lang="en-US" dirty="0" smtClean="0"/>
              <a:t>treat worm infections</a:t>
            </a:r>
          </a:p>
          <a:p>
            <a:pPr lvl="1"/>
            <a:r>
              <a:rPr lang="en-US" b="1" dirty="0" err="1" smtClean="0"/>
              <a:t>Antiprotozoals</a:t>
            </a:r>
            <a:r>
              <a:rPr lang="en-US" b="1" dirty="0" smtClean="0"/>
              <a:t> </a:t>
            </a:r>
            <a:r>
              <a:rPr lang="en-US" dirty="0" smtClean="0"/>
              <a:t>treat protozoan parasite infections</a:t>
            </a:r>
          </a:p>
          <a:p>
            <a:pPr lvl="1"/>
            <a:r>
              <a:rPr lang="en-US" b="1" dirty="0" err="1" smtClean="0"/>
              <a:t>Endectocides</a:t>
            </a:r>
            <a:r>
              <a:rPr lang="en-US" b="1" dirty="0" smtClean="0"/>
              <a:t> </a:t>
            </a:r>
            <a:r>
              <a:rPr lang="en-US" dirty="0" smtClean="0"/>
              <a:t>treat internal parasitic infections and external parasitic infestations.</a:t>
            </a:r>
            <a:endParaRPr lang="en-US"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Heartworm Disease</a:t>
            </a:r>
            <a:endParaRPr lang="en-US" dirty="0"/>
          </a:p>
        </p:txBody>
      </p:sp>
      <p:sp>
        <p:nvSpPr>
          <p:cNvPr id="3" name="Content Placeholder 2"/>
          <p:cNvSpPr>
            <a:spLocks noGrp="1"/>
          </p:cNvSpPr>
          <p:nvPr>
            <p:ph idx="1"/>
          </p:nvPr>
        </p:nvSpPr>
        <p:spPr/>
        <p:txBody>
          <a:bodyPr/>
          <a:lstStyle/>
          <a:p>
            <a:pPr>
              <a:lnSpc>
                <a:spcPct val="90000"/>
              </a:lnSpc>
            </a:pPr>
            <a:r>
              <a:rPr lang="en-US" sz="2800" b="1" dirty="0" smtClean="0"/>
              <a:t>Eradication of circulating </a:t>
            </a:r>
            <a:r>
              <a:rPr lang="en-US" sz="2800" b="1" dirty="0" err="1" smtClean="0"/>
              <a:t>microfilariae</a:t>
            </a:r>
            <a:r>
              <a:rPr lang="en-US" sz="2800" b="1" dirty="0" smtClean="0"/>
              <a:t> after infection</a:t>
            </a:r>
          </a:p>
          <a:p>
            <a:pPr lvl="1">
              <a:lnSpc>
                <a:spcPct val="90000"/>
              </a:lnSpc>
            </a:pPr>
            <a:r>
              <a:rPr lang="en-US" dirty="0" err="1" smtClean="0"/>
              <a:t>Ivermectin</a:t>
            </a:r>
            <a:r>
              <a:rPr lang="en-US" dirty="0" smtClean="0"/>
              <a:t> (most common)</a:t>
            </a:r>
          </a:p>
          <a:p>
            <a:pPr lvl="2">
              <a:lnSpc>
                <a:spcPct val="90000"/>
              </a:lnSpc>
            </a:pPr>
            <a:r>
              <a:rPr lang="en-US" dirty="0" smtClean="0"/>
              <a:t>Given at higher dose as a </a:t>
            </a:r>
            <a:r>
              <a:rPr lang="en-US" dirty="0" err="1" smtClean="0"/>
              <a:t>microfilaricide</a:t>
            </a:r>
            <a:endParaRPr lang="en-US" dirty="0" smtClean="0"/>
          </a:p>
          <a:p>
            <a:pPr lvl="2">
              <a:lnSpc>
                <a:spcPct val="90000"/>
              </a:lnSpc>
            </a:pPr>
            <a:r>
              <a:rPr lang="en-US" dirty="0" smtClean="0"/>
              <a:t>Monitor for neurologic side effects</a:t>
            </a:r>
          </a:p>
          <a:p>
            <a:pPr lvl="2">
              <a:lnSpc>
                <a:spcPct val="90000"/>
              </a:lnSpc>
            </a:pPr>
            <a:r>
              <a:rPr lang="en-US" dirty="0" smtClean="0"/>
              <a:t>Should kill microfilaria in ~3 weeks</a:t>
            </a:r>
          </a:p>
          <a:p>
            <a:pPr lvl="1">
              <a:lnSpc>
                <a:spcPct val="90000"/>
              </a:lnSpc>
            </a:pPr>
            <a:r>
              <a:rPr lang="en-US" dirty="0" err="1" smtClean="0"/>
              <a:t>Milbemycin</a:t>
            </a:r>
            <a:r>
              <a:rPr lang="en-US" dirty="0" smtClean="0"/>
              <a:t> </a:t>
            </a:r>
            <a:r>
              <a:rPr lang="en-US" dirty="0" err="1" smtClean="0"/>
              <a:t>oxime</a:t>
            </a:r>
            <a:endParaRPr lang="en-US" dirty="0" smtClean="0"/>
          </a:p>
          <a:p>
            <a:pPr lvl="1">
              <a:lnSpc>
                <a:spcPct val="90000"/>
              </a:lnSpc>
            </a:pPr>
            <a:r>
              <a:rPr lang="en-US" dirty="0" err="1" smtClean="0"/>
              <a:t>Levamisole</a:t>
            </a:r>
            <a:r>
              <a:rPr lang="en-US" dirty="0" smtClean="0"/>
              <a:t> (infrequently used)</a:t>
            </a:r>
          </a:p>
          <a:p>
            <a:pPr lvl="2">
              <a:lnSpc>
                <a:spcPct val="90000"/>
              </a:lnSpc>
            </a:pPr>
            <a:r>
              <a:rPr lang="en-US" dirty="0" smtClean="0"/>
              <a:t>Given for 1 week or longer depending on dosage.</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Ectoparasite</a:t>
            </a:r>
            <a:r>
              <a:rPr lang="en-US" dirty="0" smtClean="0"/>
              <a:t> Treatment</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Ectoparasite</a:t>
            </a:r>
            <a:r>
              <a:rPr lang="en-US" dirty="0" smtClean="0"/>
              <a:t> Treatment</a:t>
            </a:r>
            <a:endParaRPr lang="en-US" dirty="0"/>
          </a:p>
        </p:txBody>
      </p:sp>
      <p:sp>
        <p:nvSpPr>
          <p:cNvPr id="4" name="Rectangle 3"/>
          <p:cNvSpPr>
            <a:spLocks noGrp="1" noChangeArrowheads="1"/>
          </p:cNvSpPr>
          <p:nvPr>
            <p:ph idx="1"/>
          </p:nvPr>
        </p:nvSpPr>
        <p:spPr/>
        <p:txBody>
          <a:bodyPr/>
          <a:lstStyle/>
          <a:p>
            <a:pPr>
              <a:lnSpc>
                <a:spcPct val="80000"/>
              </a:lnSpc>
            </a:pPr>
            <a:r>
              <a:rPr lang="en-US" sz="2400" dirty="0" err="1"/>
              <a:t>Ectoparasites</a:t>
            </a:r>
            <a:r>
              <a:rPr lang="en-US" sz="2400" dirty="0"/>
              <a:t> can be controlled using a variety of different drugs in a variety of different formulations</a:t>
            </a:r>
          </a:p>
          <a:p>
            <a:pPr lvl="1">
              <a:lnSpc>
                <a:spcPct val="80000"/>
              </a:lnSpc>
            </a:pPr>
            <a:r>
              <a:rPr lang="en-US" sz="2000" dirty="0"/>
              <a:t>Sprays</a:t>
            </a:r>
          </a:p>
          <a:p>
            <a:pPr lvl="1">
              <a:lnSpc>
                <a:spcPct val="80000"/>
              </a:lnSpc>
            </a:pPr>
            <a:r>
              <a:rPr lang="en-US" sz="2000" dirty="0"/>
              <a:t>Dips</a:t>
            </a:r>
          </a:p>
          <a:p>
            <a:pPr lvl="1">
              <a:lnSpc>
                <a:spcPct val="80000"/>
              </a:lnSpc>
            </a:pPr>
            <a:r>
              <a:rPr lang="en-US" sz="2000" dirty="0"/>
              <a:t>Pour-</a:t>
            </a:r>
            <a:r>
              <a:rPr lang="en-US" sz="2000" dirty="0" err="1"/>
              <a:t>ons</a:t>
            </a:r>
            <a:endParaRPr lang="en-US" sz="2000" dirty="0"/>
          </a:p>
          <a:p>
            <a:pPr lvl="1">
              <a:lnSpc>
                <a:spcPct val="80000"/>
              </a:lnSpc>
            </a:pPr>
            <a:r>
              <a:rPr lang="en-US" sz="2000" dirty="0"/>
              <a:t>Shampoos</a:t>
            </a:r>
          </a:p>
          <a:p>
            <a:pPr lvl="1">
              <a:lnSpc>
                <a:spcPct val="80000"/>
              </a:lnSpc>
            </a:pPr>
            <a:r>
              <a:rPr lang="en-US" sz="2000" dirty="0"/>
              <a:t>Dusts or powders</a:t>
            </a:r>
          </a:p>
          <a:p>
            <a:pPr lvl="1">
              <a:lnSpc>
                <a:spcPct val="80000"/>
              </a:lnSpc>
            </a:pPr>
            <a:r>
              <a:rPr lang="en-US" sz="2000" dirty="0"/>
              <a:t>Foggers</a:t>
            </a:r>
          </a:p>
          <a:p>
            <a:pPr lvl="1">
              <a:lnSpc>
                <a:spcPct val="80000"/>
              </a:lnSpc>
            </a:pPr>
            <a:r>
              <a:rPr lang="en-US" sz="2000" dirty="0"/>
              <a:t>Oral products</a:t>
            </a:r>
          </a:p>
          <a:p>
            <a:pPr lvl="1">
              <a:lnSpc>
                <a:spcPct val="80000"/>
              </a:lnSpc>
            </a:pPr>
            <a:r>
              <a:rPr lang="en-US" sz="2000" dirty="0"/>
              <a:t>Spot-</a:t>
            </a:r>
            <a:r>
              <a:rPr lang="en-US" sz="2000" dirty="0" err="1"/>
              <a:t>ons</a:t>
            </a:r>
            <a:r>
              <a:rPr lang="en-US" sz="2000" dirty="0"/>
              <a:t> </a:t>
            </a:r>
          </a:p>
          <a:p>
            <a:pPr lvl="1">
              <a:lnSpc>
                <a:spcPct val="80000"/>
              </a:lnSpc>
            </a:pPr>
            <a:r>
              <a:rPr lang="en-US" sz="2000" dirty="0" err="1"/>
              <a:t>Injectables</a:t>
            </a:r>
            <a:endParaRPr lang="en-US" sz="2000" dirty="0"/>
          </a:p>
          <a:p>
            <a:pPr>
              <a:lnSpc>
                <a:spcPct val="80000"/>
              </a:lnSpc>
            </a:pPr>
            <a:r>
              <a:rPr lang="en-US" sz="2400" dirty="0"/>
              <a:t>Refer to Table 15-4 in your textbook for forms of </a:t>
            </a:r>
            <a:r>
              <a:rPr lang="en-US" sz="2400" dirty="0" err="1"/>
              <a:t>ectoparasites</a:t>
            </a:r>
            <a:r>
              <a:rPr lang="en-US" sz="2400" dirty="0"/>
              <a:t> and their advantages/disadvantages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algn="ctr"/>
            <a:r>
              <a:rPr lang="en-US" dirty="0" smtClean="0"/>
              <a:t>Chemicals Used for </a:t>
            </a:r>
            <a:r>
              <a:rPr lang="en-US" dirty="0" err="1" smtClean="0"/>
              <a:t>Ectoparasite</a:t>
            </a:r>
            <a:r>
              <a:rPr lang="en-US" dirty="0" smtClean="0"/>
              <a:t> Treatment</a:t>
            </a:r>
            <a:endParaRPr lang="en-US" dirty="0"/>
          </a:p>
        </p:txBody>
      </p:sp>
      <p:sp>
        <p:nvSpPr>
          <p:cNvPr id="4" name="Rectangle 3"/>
          <p:cNvSpPr>
            <a:spLocks noGrp="1" noChangeArrowheads="1"/>
          </p:cNvSpPr>
          <p:nvPr>
            <p:ph idx="1"/>
          </p:nvPr>
        </p:nvSpPr>
        <p:spPr/>
        <p:txBody>
          <a:bodyPr>
            <a:normAutofit fontScale="92500" lnSpcReduction="10000"/>
          </a:bodyPr>
          <a:lstStyle/>
          <a:p>
            <a:r>
              <a:rPr lang="en-US" sz="2800" dirty="0"/>
              <a:t>The chemicals used in </a:t>
            </a:r>
            <a:r>
              <a:rPr lang="en-US" sz="2800" dirty="0" err="1"/>
              <a:t>ectoparasite</a:t>
            </a:r>
            <a:r>
              <a:rPr lang="en-US" sz="2800" dirty="0"/>
              <a:t> treatment are summarized in Table 15-5 in your textbook</a:t>
            </a:r>
          </a:p>
          <a:p>
            <a:r>
              <a:rPr lang="en-US" sz="2800" dirty="0"/>
              <a:t>Always read product labels to determine what safety procedures to follow</a:t>
            </a:r>
          </a:p>
          <a:p>
            <a:r>
              <a:rPr lang="en-US" sz="2800" dirty="0"/>
              <a:t>May need protective clothing</a:t>
            </a:r>
          </a:p>
          <a:p>
            <a:r>
              <a:rPr lang="en-US" sz="2800" dirty="0"/>
              <a:t>May need special disposal techniques</a:t>
            </a:r>
          </a:p>
          <a:p>
            <a:r>
              <a:rPr lang="en-US" sz="2800" dirty="0"/>
              <a:t>Proper ventilation is </a:t>
            </a:r>
            <a:r>
              <a:rPr lang="en-US" sz="2800" dirty="0" smtClean="0"/>
              <a:t>crucial</a:t>
            </a:r>
          </a:p>
          <a:p>
            <a:r>
              <a:rPr lang="en-US" sz="2800" dirty="0" smtClean="0"/>
              <a:t>Most regulated by EPA</a:t>
            </a:r>
            <a:endParaRPr lang="en-US" sz="2800" dirty="0"/>
          </a:p>
          <a:p>
            <a:r>
              <a:rPr lang="en-US" sz="2800" dirty="0"/>
              <a:t>Keep and refer to MSDS prior to use and if signs of toxicity occur in the animal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1143000"/>
          </a:xfrm>
        </p:spPr>
        <p:txBody>
          <a:bodyPr>
            <a:normAutofit fontScale="90000"/>
          </a:bodyPr>
          <a:lstStyle/>
          <a:p>
            <a:pPr algn="ctr"/>
            <a:r>
              <a:rPr lang="en-US" dirty="0" smtClean="0"/>
              <a:t>Chemicals Used for </a:t>
            </a:r>
            <a:r>
              <a:rPr lang="en-US" dirty="0" err="1" smtClean="0"/>
              <a:t>Ectoparasite</a:t>
            </a:r>
            <a:r>
              <a:rPr lang="en-US" dirty="0" smtClean="0"/>
              <a:t> Treatment</a:t>
            </a:r>
            <a:endParaRPr lang="en-US" dirty="0"/>
          </a:p>
        </p:txBody>
      </p:sp>
      <p:sp>
        <p:nvSpPr>
          <p:cNvPr id="7" name="Rectangle 5"/>
          <p:cNvSpPr>
            <a:spLocks noGrp="1" noChangeArrowheads="1"/>
          </p:cNvSpPr>
          <p:nvPr>
            <p:ph sz="half" idx="1"/>
          </p:nvPr>
        </p:nvSpPr>
        <p:spPr>
          <a:xfrm>
            <a:off x="381000" y="2209800"/>
            <a:ext cx="4038600" cy="4434840"/>
          </a:xfrm>
        </p:spPr>
        <p:txBody>
          <a:bodyPr>
            <a:normAutofit/>
          </a:bodyPr>
          <a:lstStyle/>
          <a:p>
            <a:pPr lvl="1">
              <a:lnSpc>
                <a:spcPct val="90000"/>
              </a:lnSpc>
            </a:pPr>
            <a:r>
              <a:rPr lang="en-US" sz="2400" dirty="0" smtClean="0"/>
              <a:t>Chlorinated Hydrocarbons</a:t>
            </a:r>
            <a:endParaRPr lang="en-US" dirty="0" smtClean="0"/>
          </a:p>
          <a:p>
            <a:pPr lvl="1">
              <a:lnSpc>
                <a:spcPct val="90000"/>
              </a:lnSpc>
            </a:pPr>
            <a:r>
              <a:rPr lang="en-US" sz="2400" dirty="0" smtClean="0"/>
              <a:t>Organophosphates</a:t>
            </a:r>
          </a:p>
          <a:p>
            <a:pPr lvl="1">
              <a:lnSpc>
                <a:spcPct val="90000"/>
              </a:lnSpc>
            </a:pPr>
            <a:r>
              <a:rPr lang="en-US" dirty="0" err="1" smtClean="0"/>
              <a:t>Carbamates</a:t>
            </a:r>
            <a:endParaRPr lang="en-US" dirty="0" smtClean="0"/>
          </a:p>
          <a:p>
            <a:pPr lvl="1">
              <a:lnSpc>
                <a:spcPct val="90000"/>
              </a:lnSpc>
            </a:pPr>
            <a:r>
              <a:rPr lang="en-US" sz="2400" dirty="0" err="1" smtClean="0"/>
              <a:t>Pyrethrins</a:t>
            </a:r>
            <a:r>
              <a:rPr lang="en-US" sz="2400" dirty="0" smtClean="0"/>
              <a:t> </a:t>
            </a:r>
            <a:r>
              <a:rPr lang="en-US" sz="2400" dirty="0"/>
              <a:t>and </a:t>
            </a:r>
            <a:r>
              <a:rPr lang="en-US" sz="2400" dirty="0" err="1"/>
              <a:t>pyrethroids</a:t>
            </a:r>
            <a:endParaRPr lang="en-US" sz="2400" dirty="0"/>
          </a:p>
          <a:p>
            <a:pPr lvl="1">
              <a:lnSpc>
                <a:spcPct val="90000"/>
              </a:lnSpc>
            </a:pPr>
            <a:r>
              <a:rPr lang="en-US" sz="2400" dirty="0" err="1" smtClean="0"/>
              <a:t>Formamidines</a:t>
            </a:r>
            <a:endParaRPr lang="en-US" sz="2400" dirty="0" smtClean="0"/>
          </a:p>
          <a:p>
            <a:pPr lvl="1">
              <a:lnSpc>
                <a:spcPct val="90000"/>
              </a:lnSpc>
            </a:pPr>
            <a:r>
              <a:rPr lang="en-US" dirty="0" smtClean="0"/>
              <a:t> </a:t>
            </a:r>
            <a:r>
              <a:rPr lang="en-US" dirty="0" err="1" smtClean="0"/>
              <a:t>Imidacloprid</a:t>
            </a:r>
            <a:endParaRPr lang="en-US" dirty="0" smtClean="0"/>
          </a:p>
          <a:p>
            <a:pPr lvl="1">
              <a:lnSpc>
                <a:spcPct val="90000"/>
              </a:lnSpc>
              <a:buNone/>
            </a:pPr>
            <a:endParaRPr lang="en-US" sz="2400" dirty="0" smtClean="0"/>
          </a:p>
        </p:txBody>
      </p:sp>
      <p:sp>
        <p:nvSpPr>
          <p:cNvPr id="8" name="Rectangle 6"/>
          <p:cNvSpPr>
            <a:spLocks noGrp="1" noChangeArrowheads="1"/>
          </p:cNvSpPr>
          <p:nvPr>
            <p:ph sz="half" idx="2"/>
          </p:nvPr>
        </p:nvSpPr>
        <p:spPr>
          <a:xfrm>
            <a:off x="4648200" y="2209800"/>
            <a:ext cx="4038600" cy="4434840"/>
          </a:xfrm>
        </p:spPr>
        <p:txBody>
          <a:bodyPr>
            <a:normAutofit/>
          </a:bodyPr>
          <a:lstStyle/>
          <a:p>
            <a:pPr lvl="1">
              <a:lnSpc>
                <a:spcPct val="90000"/>
              </a:lnSpc>
            </a:pPr>
            <a:r>
              <a:rPr lang="en-US" sz="2400" dirty="0" err="1" smtClean="0"/>
              <a:t>Fipronil</a:t>
            </a:r>
            <a:endParaRPr lang="en-US" sz="2400" dirty="0" smtClean="0"/>
          </a:p>
          <a:p>
            <a:pPr lvl="1">
              <a:lnSpc>
                <a:spcPct val="90000"/>
              </a:lnSpc>
            </a:pPr>
            <a:r>
              <a:rPr lang="en-US" dirty="0" err="1" smtClean="0"/>
              <a:t>Nitenpyram</a:t>
            </a:r>
            <a:endParaRPr lang="en-US" sz="2400" dirty="0"/>
          </a:p>
          <a:p>
            <a:pPr lvl="1">
              <a:lnSpc>
                <a:spcPct val="90000"/>
              </a:lnSpc>
            </a:pPr>
            <a:r>
              <a:rPr lang="en-US" sz="2400" dirty="0" smtClean="0"/>
              <a:t>Insect Growth Regulators</a:t>
            </a:r>
          </a:p>
          <a:p>
            <a:pPr lvl="1">
              <a:lnSpc>
                <a:spcPct val="90000"/>
              </a:lnSpc>
            </a:pPr>
            <a:r>
              <a:rPr lang="en-US" dirty="0" smtClean="0"/>
              <a:t>Insect Repellents</a:t>
            </a:r>
            <a:endParaRPr lang="en-US" sz="2000" dirty="0"/>
          </a:p>
          <a:p>
            <a:pPr lvl="1">
              <a:lnSpc>
                <a:spcPct val="90000"/>
              </a:lnSpc>
            </a:pPr>
            <a:r>
              <a:rPr lang="en-US" sz="2400" dirty="0" smtClean="0"/>
              <a:t>Rotenone</a:t>
            </a:r>
          </a:p>
          <a:p>
            <a:pPr lvl="1">
              <a:lnSpc>
                <a:spcPct val="90000"/>
              </a:lnSpc>
            </a:pPr>
            <a:r>
              <a:rPr lang="en-US" dirty="0" smtClean="0"/>
              <a:t>D-limonene</a:t>
            </a:r>
            <a:endParaRPr lang="en-US"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914400"/>
            <a:ext cx="8229600" cy="1143000"/>
          </a:xfrm>
        </p:spPr>
        <p:txBody>
          <a:bodyPr/>
          <a:lstStyle/>
          <a:p>
            <a:r>
              <a:rPr lang="en-US" dirty="0" smtClean="0"/>
              <a:t>Chlorinated Hydrocarbons</a:t>
            </a:r>
            <a:endParaRPr lang="en-US" dirty="0"/>
          </a:p>
        </p:txBody>
      </p:sp>
      <p:sp>
        <p:nvSpPr>
          <p:cNvPr id="6" name="Content Placeholder 5"/>
          <p:cNvSpPr>
            <a:spLocks noGrp="1"/>
          </p:cNvSpPr>
          <p:nvPr>
            <p:ph idx="1"/>
          </p:nvPr>
        </p:nvSpPr>
        <p:spPr>
          <a:xfrm>
            <a:off x="304800" y="2209800"/>
            <a:ext cx="8229600" cy="4389120"/>
          </a:xfrm>
        </p:spPr>
        <p:txBody>
          <a:bodyPr>
            <a:normAutofit fontScale="92500" lnSpcReduction="20000"/>
          </a:bodyPr>
          <a:lstStyle/>
          <a:p>
            <a:r>
              <a:rPr lang="en-US" dirty="0" smtClean="0"/>
              <a:t>One of the oldest groups of synthetic insecticides.</a:t>
            </a:r>
          </a:p>
          <a:p>
            <a:r>
              <a:rPr lang="en-US" dirty="0" smtClean="0"/>
              <a:t>Reduced usefulness in veterinary medicine</a:t>
            </a:r>
          </a:p>
          <a:p>
            <a:r>
              <a:rPr lang="en-US" dirty="0" smtClean="0"/>
              <a:t>Resistant to </a:t>
            </a:r>
            <a:r>
              <a:rPr lang="en-US" dirty="0" err="1" smtClean="0"/>
              <a:t>biodegredation</a:t>
            </a:r>
            <a:r>
              <a:rPr lang="en-US" dirty="0" smtClean="0"/>
              <a:t> (remain in environment for years)</a:t>
            </a:r>
          </a:p>
          <a:p>
            <a:r>
              <a:rPr lang="en-US" dirty="0" smtClean="0"/>
              <a:t>Includes DDT (</a:t>
            </a:r>
            <a:r>
              <a:rPr lang="en-US" dirty="0" smtClean="0"/>
              <a:t>dichlorodiphenyltrichloroethane)</a:t>
            </a:r>
          </a:p>
          <a:p>
            <a:r>
              <a:rPr lang="en-US" dirty="0" smtClean="0"/>
              <a:t>People who use C.H. must be certified to apply them.</a:t>
            </a:r>
          </a:p>
          <a:p>
            <a:r>
              <a:rPr lang="en-US" dirty="0" smtClean="0"/>
              <a:t>Applied to plants/animals to control insects, eventually washed into streams.  High lipid solubility allows accumulation in fish.  Affects are more intense higher up food chain.</a:t>
            </a:r>
          </a:p>
          <a:p>
            <a:r>
              <a:rPr lang="en-US" dirty="0" smtClean="0"/>
              <a:t>Decline of bald eagle population traced to fragile egg shells as a result of biological magnification of DDT.</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7010400" y="152400"/>
            <a:ext cx="2133600" cy="163252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Lindane</a:t>
            </a:r>
            <a:endParaRPr lang="en-US" dirty="0"/>
          </a:p>
        </p:txBody>
      </p:sp>
      <p:sp>
        <p:nvSpPr>
          <p:cNvPr id="3" name="Content Placeholder 2"/>
          <p:cNvSpPr>
            <a:spLocks noGrp="1"/>
          </p:cNvSpPr>
          <p:nvPr>
            <p:ph idx="1"/>
          </p:nvPr>
        </p:nvSpPr>
        <p:spPr>
          <a:xfrm>
            <a:off x="457200" y="1935480"/>
            <a:ext cx="8229600" cy="4770120"/>
          </a:xfrm>
        </p:spPr>
        <p:txBody>
          <a:bodyPr>
            <a:normAutofit fontScale="92500" lnSpcReduction="10000"/>
          </a:bodyPr>
          <a:lstStyle/>
          <a:p>
            <a:r>
              <a:rPr lang="en-US" dirty="0" smtClean="0"/>
              <a:t>The only chlorinated hydrocarbon currently used in veterinary medicine today.</a:t>
            </a:r>
          </a:p>
          <a:p>
            <a:r>
              <a:rPr lang="en-US" dirty="0" smtClean="0"/>
              <a:t>Incorporated in some dog shampoos.</a:t>
            </a:r>
          </a:p>
          <a:p>
            <a:r>
              <a:rPr lang="en-US" dirty="0" smtClean="0"/>
              <a:t>Kills insects on contact; directly absorbed into insects and their eggs; also a stomach poison for insects</a:t>
            </a:r>
          </a:p>
          <a:p>
            <a:r>
              <a:rPr lang="en-US" dirty="0" smtClean="0"/>
              <a:t>Can produce harmful side effects in people and pets if absorbed in sufficient quantities.</a:t>
            </a:r>
          </a:p>
          <a:p>
            <a:r>
              <a:rPr lang="en-US" dirty="0" smtClean="0"/>
              <a:t>Owners should wear gloves, apron, boots</a:t>
            </a:r>
          </a:p>
          <a:p>
            <a:r>
              <a:rPr lang="en-US" dirty="0" smtClean="0"/>
              <a:t>Dispose of empty bottles and bath water according to EPA policies</a:t>
            </a:r>
          </a:p>
          <a:p>
            <a:r>
              <a:rPr lang="en-US" dirty="0" err="1" smtClean="0"/>
              <a:t>Lindane</a:t>
            </a:r>
            <a:r>
              <a:rPr lang="en-US" dirty="0" smtClean="0"/>
              <a:t> should never be used on cats, puppies &lt;3 weeks, lactating animals, or food animals.</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6553200" y="228600"/>
            <a:ext cx="2266950" cy="158686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Organophosphates &amp; </a:t>
            </a:r>
            <a:r>
              <a:rPr lang="en-US" dirty="0" err="1" smtClean="0"/>
              <a:t>Carbamates</a:t>
            </a:r>
            <a:endParaRPr lang="en-US" dirty="0"/>
          </a:p>
        </p:txBody>
      </p:sp>
      <p:sp>
        <p:nvSpPr>
          <p:cNvPr id="3" name="Content Placeholder 2"/>
          <p:cNvSpPr>
            <a:spLocks noGrp="1"/>
          </p:cNvSpPr>
          <p:nvPr>
            <p:ph idx="1"/>
          </p:nvPr>
        </p:nvSpPr>
        <p:spPr/>
        <p:txBody>
          <a:bodyPr>
            <a:normAutofit lnSpcReduction="10000"/>
          </a:bodyPr>
          <a:lstStyle/>
          <a:p>
            <a:r>
              <a:rPr lang="en-US" dirty="0" smtClean="0"/>
              <a:t>Decompose readily in environment; do not pose threat to wildlife.</a:t>
            </a:r>
          </a:p>
          <a:p>
            <a:r>
              <a:rPr lang="en-US" dirty="0" smtClean="0"/>
              <a:t>Among the most widely used of the potent insecticides.</a:t>
            </a:r>
          </a:p>
          <a:p>
            <a:r>
              <a:rPr lang="en-US" dirty="0" smtClean="0"/>
              <a:t>Also have agricultural applications.</a:t>
            </a:r>
          </a:p>
          <a:p>
            <a:r>
              <a:rPr lang="en-US" dirty="0" smtClean="0"/>
              <a:t>General names for a broad class of insecticides</a:t>
            </a:r>
          </a:p>
          <a:p>
            <a:r>
              <a:rPr lang="en-US" dirty="0" smtClean="0"/>
              <a:t>Bind to </a:t>
            </a:r>
            <a:r>
              <a:rPr lang="en-US" dirty="0" err="1" smtClean="0"/>
              <a:t>acetylcholinesterase</a:t>
            </a:r>
            <a:r>
              <a:rPr lang="en-US" dirty="0" smtClean="0"/>
              <a:t>, allowing Ach to continue to stimulate receptor sites.</a:t>
            </a:r>
          </a:p>
          <a:p>
            <a:r>
              <a:rPr lang="en-US" dirty="0" smtClean="0"/>
              <a:t>Clinical signs of toxicity depend on which Ach receptor is stimulated most (nicotinic or </a:t>
            </a:r>
            <a:r>
              <a:rPr lang="en-US" dirty="0" err="1" smtClean="0"/>
              <a:t>muscarinic</a:t>
            </a:r>
            <a:r>
              <a:rPr lang="en-US" dirty="0" smtClean="0"/>
              <a:t>)</a:t>
            </a:r>
          </a:p>
          <a:p>
            <a:pPr>
              <a:buNone/>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Organophosphates &amp; </a:t>
            </a:r>
            <a:r>
              <a:rPr lang="en-US" dirty="0" err="1" smtClean="0"/>
              <a:t>Carbamates</a:t>
            </a:r>
            <a:endParaRPr lang="en-US" dirty="0"/>
          </a:p>
        </p:txBody>
      </p:sp>
      <p:sp>
        <p:nvSpPr>
          <p:cNvPr id="3" name="Content Placeholder 2"/>
          <p:cNvSpPr>
            <a:spLocks noGrp="1"/>
          </p:cNvSpPr>
          <p:nvPr>
            <p:ph idx="1"/>
          </p:nvPr>
        </p:nvSpPr>
        <p:spPr/>
        <p:txBody>
          <a:bodyPr/>
          <a:lstStyle/>
          <a:p>
            <a:r>
              <a:rPr lang="en-US" dirty="0" smtClean="0"/>
              <a:t>SLUDDE and </a:t>
            </a:r>
            <a:r>
              <a:rPr lang="en-US" dirty="0" err="1" smtClean="0"/>
              <a:t>miosis</a:t>
            </a:r>
            <a:r>
              <a:rPr lang="en-US" dirty="0" smtClean="0"/>
              <a:t> (pinpoint pupils) = classic signs of </a:t>
            </a:r>
            <a:r>
              <a:rPr lang="en-US" b="1" dirty="0" err="1" smtClean="0"/>
              <a:t>muscarinic</a:t>
            </a:r>
            <a:r>
              <a:rPr lang="en-US" b="1" dirty="0" smtClean="0"/>
              <a:t> </a:t>
            </a:r>
            <a:r>
              <a:rPr lang="en-US" dirty="0" smtClean="0"/>
              <a:t>overstimulation </a:t>
            </a:r>
          </a:p>
          <a:p>
            <a:r>
              <a:rPr lang="en-US" b="1" dirty="0" smtClean="0"/>
              <a:t>Nicotinic </a:t>
            </a:r>
            <a:r>
              <a:rPr lang="en-US" dirty="0" smtClean="0"/>
              <a:t>receptors primarily located where nerves contact muscles; overstimulation produces muscle tremors that progress to paralysis (ataxia, loss of motor control).</a:t>
            </a:r>
          </a:p>
          <a:p>
            <a:r>
              <a:rPr lang="en-US" b="1" dirty="0" smtClean="0"/>
              <a:t>Delayed neurotoxicity syndrome </a:t>
            </a:r>
            <a:r>
              <a:rPr lang="en-US" dirty="0" smtClean="0"/>
              <a:t>has been reported in people, cats, dogs, and livestock; occurs 1-2 weeks after short-term exposure to large doses of some Ops.</a:t>
            </a:r>
          </a:p>
          <a:p>
            <a:pPr>
              <a:buNone/>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Organophosphates &amp; </a:t>
            </a:r>
            <a:r>
              <a:rPr lang="en-US" dirty="0" err="1" smtClean="0"/>
              <a:t>Carbamates</a:t>
            </a:r>
            <a:endParaRPr lang="en-US" dirty="0"/>
          </a:p>
        </p:txBody>
      </p:sp>
      <p:sp>
        <p:nvSpPr>
          <p:cNvPr id="3" name="Content Placeholder 2"/>
          <p:cNvSpPr>
            <a:spLocks noGrp="1"/>
          </p:cNvSpPr>
          <p:nvPr>
            <p:ph idx="1"/>
          </p:nvPr>
        </p:nvSpPr>
        <p:spPr/>
        <p:txBody>
          <a:bodyPr/>
          <a:lstStyle/>
          <a:p>
            <a:r>
              <a:rPr lang="en-US" dirty="0" smtClean="0"/>
              <a:t>Persian cats, sick cats, Whippets, Greyhounds, and certain exotic breeds of cattle are sensitive to Ops.</a:t>
            </a:r>
          </a:p>
          <a:p>
            <a:r>
              <a:rPr lang="en-US" dirty="0" smtClean="0"/>
              <a:t>As a general rule, these insecticides should not be used on animals recovering from surgery, sick animals, pregnant animals, or animals considered to be stressed.</a:t>
            </a:r>
          </a:p>
          <a:p>
            <a:r>
              <a:rPr lang="en-US" dirty="0" smtClean="0"/>
              <a:t>Found in sprays, dips, dusts, and systemic medications</a:t>
            </a:r>
          </a:p>
          <a:p>
            <a:r>
              <a:rPr lang="en-US" dirty="0" err="1" smtClean="0"/>
              <a:t>Carbamates</a:t>
            </a:r>
            <a:r>
              <a:rPr lang="en-US" dirty="0" smtClean="0"/>
              <a:t> also found in collars and shampoos</a:t>
            </a:r>
          </a:p>
          <a:p>
            <a:r>
              <a:rPr lang="en-US" dirty="0" smtClean="0"/>
              <a:t>With oral products, fleas must bite animal to get medication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8229600" cy="1143000"/>
          </a:xfrm>
        </p:spPr>
        <p:txBody>
          <a:bodyPr>
            <a:normAutofit fontScale="90000"/>
          </a:bodyPr>
          <a:lstStyle/>
          <a:p>
            <a:r>
              <a:rPr lang="en-US" dirty="0" smtClean="0"/>
              <a:t>Endoparasites</a:t>
            </a:r>
            <a:br>
              <a:rPr lang="en-US" dirty="0" smtClean="0"/>
            </a:br>
            <a:endParaRPr lang="en-US" dirty="0"/>
          </a:p>
        </p:txBody>
      </p:sp>
      <p:sp>
        <p:nvSpPr>
          <p:cNvPr id="4" name="Rectangle 3"/>
          <p:cNvSpPr>
            <a:spLocks noGrp="1" noChangeArrowheads="1"/>
          </p:cNvSpPr>
          <p:nvPr>
            <p:ph sz="half" idx="1"/>
          </p:nvPr>
        </p:nvSpPr>
        <p:spPr>
          <a:xfrm>
            <a:off x="381000" y="1371600"/>
            <a:ext cx="4038600" cy="5486400"/>
          </a:xfrm>
        </p:spPr>
        <p:txBody>
          <a:bodyPr>
            <a:normAutofit fontScale="92500" lnSpcReduction="10000"/>
          </a:bodyPr>
          <a:lstStyle/>
          <a:p>
            <a:pPr>
              <a:lnSpc>
                <a:spcPct val="90000"/>
              </a:lnSpc>
            </a:pPr>
            <a:r>
              <a:rPr lang="en-US" sz="2800" dirty="0" err="1"/>
              <a:t>Helminths</a:t>
            </a:r>
            <a:r>
              <a:rPr lang="en-US" sz="2800" dirty="0"/>
              <a:t> are divided into two major groups:</a:t>
            </a:r>
          </a:p>
          <a:p>
            <a:pPr lvl="1">
              <a:lnSpc>
                <a:spcPct val="90000"/>
              </a:lnSpc>
            </a:pPr>
            <a:r>
              <a:rPr lang="en-US" sz="2400" b="1" dirty="0"/>
              <a:t>Nematodes</a:t>
            </a:r>
            <a:r>
              <a:rPr lang="en-US" sz="2400" dirty="0"/>
              <a:t>: cylindrical, </a:t>
            </a:r>
            <a:r>
              <a:rPr lang="en-US" sz="2400" dirty="0" err="1"/>
              <a:t>nonsegmented</a:t>
            </a:r>
            <a:r>
              <a:rPr lang="en-US" sz="2400" dirty="0"/>
              <a:t> worms commonly called </a:t>
            </a:r>
            <a:r>
              <a:rPr lang="en-US" sz="2400" i="1" dirty="0"/>
              <a:t>roundworms</a:t>
            </a:r>
          </a:p>
          <a:p>
            <a:pPr lvl="1">
              <a:lnSpc>
                <a:spcPct val="90000"/>
              </a:lnSpc>
            </a:pPr>
            <a:r>
              <a:rPr lang="en-US" sz="2400" dirty="0" err="1"/>
              <a:t>Platyhelminthes</a:t>
            </a:r>
            <a:r>
              <a:rPr lang="en-US" sz="2400" dirty="0"/>
              <a:t>: flattened worms that are subdivided into two groups:</a:t>
            </a:r>
          </a:p>
          <a:p>
            <a:pPr lvl="2">
              <a:lnSpc>
                <a:spcPct val="90000"/>
              </a:lnSpc>
            </a:pPr>
            <a:r>
              <a:rPr lang="en-US" sz="2000" b="1" dirty="0" err="1"/>
              <a:t>Cestodes</a:t>
            </a:r>
            <a:r>
              <a:rPr lang="en-US" sz="2000" b="1" dirty="0"/>
              <a:t> </a:t>
            </a:r>
            <a:r>
              <a:rPr lang="en-US" sz="2000" dirty="0"/>
              <a:t>(tapeworms)</a:t>
            </a:r>
          </a:p>
          <a:p>
            <a:pPr lvl="2">
              <a:lnSpc>
                <a:spcPct val="90000"/>
              </a:lnSpc>
            </a:pPr>
            <a:r>
              <a:rPr lang="en-US" sz="2000" b="1" dirty="0" err="1"/>
              <a:t>Trematodes</a:t>
            </a:r>
            <a:r>
              <a:rPr lang="en-US" sz="2000" b="1" dirty="0"/>
              <a:t> </a:t>
            </a:r>
            <a:r>
              <a:rPr lang="en-US" sz="2000" dirty="0"/>
              <a:t>(flukes)</a:t>
            </a:r>
          </a:p>
          <a:p>
            <a:pPr>
              <a:lnSpc>
                <a:spcPct val="90000"/>
              </a:lnSpc>
            </a:pPr>
            <a:r>
              <a:rPr lang="en-US" sz="2800" b="1" dirty="0" err="1">
                <a:solidFill>
                  <a:schemeClr val="accent3">
                    <a:lumMod val="75000"/>
                  </a:schemeClr>
                </a:solidFill>
                <a:effectLst>
                  <a:outerShdw blurRad="38100" dist="38100" dir="2700000" algn="tl">
                    <a:srgbClr val="000000">
                      <a:alpha val="43137"/>
                    </a:srgbClr>
                  </a:outerShdw>
                </a:effectLst>
              </a:rPr>
              <a:t>Anthelmintics</a:t>
            </a:r>
            <a:r>
              <a:rPr lang="en-US" sz="2800" dirty="0"/>
              <a:t> kill worm parasites </a:t>
            </a:r>
          </a:p>
          <a:p>
            <a:pPr lvl="1">
              <a:lnSpc>
                <a:spcPct val="90000"/>
              </a:lnSpc>
            </a:pPr>
            <a:r>
              <a:rPr lang="en-US" sz="2400" dirty="0" err="1"/>
              <a:t>Antinematodals</a:t>
            </a:r>
            <a:endParaRPr lang="en-US" sz="2400" dirty="0"/>
          </a:p>
          <a:p>
            <a:pPr lvl="1">
              <a:lnSpc>
                <a:spcPct val="90000"/>
              </a:lnSpc>
            </a:pPr>
            <a:r>
              <a:rPr lang="en-US" sz="2400" dirty="0" err="1"/>
              <a:t>Anticestodals</a:t>
            </a:r>
            <a:endParaRPr lang="en-US" sz="2400" dirty="0"/>
          </a:p>
          <a:p>
            <a:pPr lvl="1">
              <a:lnSpc>
                <a:spcPct val="90000"/>
              </a:lnSpc>
            </a:pPr>
            <a:r>
              <a:rPr lang="en-US" sz="2400" dirty="0" err="1"/>
              <a:t>Antitrematodals</a:t>
            </a:r>
            <a:endParaRPr lang="en-US" sz="2400" dirty="0"/>
          </a:p>
        </p:txBody>
      </p:sp>
      <p:pic>
        <p:nvPicPr>
          <p:cNvPr id="6" name="Picture 2"/>
          <p:cNvPicPr>
            <a:picLocks noGrp="1" noChangeAspect="1" noChangeArrowheads="1"/>
          </p:cNvPicPr>
          <p:nvPr>
            <p:ph sz="half" idx="2"/>
          </p:nvPr>
        </p:nvPicPr>
        <p:blipFill>
          <a:blip r:embed="rId2" cstate="print"/>
          <a:srcRect/>
          <a:stretch>
            <a:fillRect/>
          </a:stretch>
        </p:blipFill>
        <p:spPr bwMode="auto">
          <a:xfrm>
            <a:off x="4724400" y="1371600"/>
            <a:ext cx="3657600" cy="48768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7162800" y="2514600"/>
            <a:ext cx="1981200" cy="1981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Organophosphates &amp; </a:t>
            </a:r>
            <a:r>
              <a:rPr lang="en-US" dirty="0" err="1" smtClean="0"/>
              <a:t>Carbamates</a:t>
            </a:r>
            <a:endParaRPr lang="en-US" dirty="0"/>
          </a:p>
        </p:txBody>
      </p:sp>
      <p:sp>
        <p:nvSpPr>
          <p:cNvPr id="3" name="Content Placeholder 2"/>
          <p:cNvSpPr>
            <a:spLocks noGrp="1"/>
          </p:cNvSpPr>
          <p:nvPr>
            <p:ph idx="1"/>
          </p:nvPr>
        </p:nvSpPr>
        <p:spPr/>
        <p:txBody>
          <a:bodyPr/>
          <a:lstStyle/>
          <a:p>
            <a:r>
              <a:rPr lang="en-US" dirty="0" smtClean="0"/>
              <a:t>Adam’s Flea and Tick Dip®, Spray®, and Tick Dust®</a:t>
            </a:r>
          </a:p>
          <a:p>
            <a:r>
              <a:rPr lang="en-US" dirty="0" err="1" smtClean="0"/>
              <a:t>Carbaryl</a:t>
            </a:r>
            <a:r>
              <a:rPr lang="en-US" dirty="0" smtClean="0"/>
              <a:t> (</a:t>
            </a:r>
            <a:r>
              <a:rPr lang="en-US" dirty="0" err="1" smtClean="0"/>
              <a:t>Mycodex</a:t>
            </a:r>
            <a:r>
              <a:rPr lang="en-US" dirty="0" smtClean="0"/>
              <a:t> shampoo with </a:t>
            </a:r>
            <a:r>
              <a:rPr lang="en-US" dirty="0" err="1" smtClean="0"/>
              <a:t>carbaryl</a:t>
            </a:r>
            <a:r>
              <a:rPr lang="en-US" dirty="0" smtClean="0"/>
              <a:t>®)</a:t>
            </a:r>
          </a:p>
          <a:p>
            <a:r>
              <a:rPr lang="en-US" dirty="0" err="1" smtClean="0"/>
              <a:t>Sevin</a:t>
            </a:r>
            <a:r>
              <a:rPr lang="en-US" dirty="0" smtClean="0"/>
              <a:t> Dust®</a:t>
            </a:r>
          </a:p>
          <a:p>
            <a:r>
              <a:rPr lang="en-US" dirty="0" err="1" smtClean="0"/>
              <a:t>Cythioate</a:t>
            </a:r>
            <a:r>
              <a:rPr lang="en-US" dirty="0" smtClean="0"/>
              <a:t> (</a:t>
            </a:r>
            <a:r>
              <a:rPr lang="en-US" dirty="0" err="1" smtClean="0"/>
              <a:t>Proban</a:t>
            </a:r>
            <a:r>
              <a:rPr lang="en-US" dirty="0" smtClean="0"/>
              <a:t>® tablets and liquid)</a:t>
            </a:r>
          </a:p>
          <a:p>
            <a:r>
              <a:rPr lang="en-US" dirty="0" err="1" smtClean="0"/>
              <a:t>Diazinon</a:t>
            </a:r>
            <a:r>
              <a:rPr lang="en-US" dirty="0" smtClean="0"/>
              <a:t> (Escort®)</a:t>
            </a:r>
          </a:p>
          <a:p>
            <a:r>
              <a:rPr lang="en-US" dirty="0" err="1" smtClean="0"/>
              <a:t>Phosmet</a:t>
            </a:r>
            <a:r>
              <a:rPr lang="en-US" dirty="0" smtClean="0"/>
              <a:t> (</a:t>
            </a:r>
            <a:r>
              <a:rPr lang="en-US" dirty="0" err="1" smtClean="0"/>
              <a:t>Paramite</a:t>
            </a:r>
            <a:r>
              <a:rPr lang="en-US" dirty="0" smtClean="0"/>
              <a:t> dip®)</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6553200" y="4038600"/>
            <a:ext cx="2447925" cy="244792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667000" y="4953000"/>
            <a:ext cx="1381125" cy="1666875"/>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4572000" y="3962400"/>
            <a:ext cx="2571750" cy="257175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Pyrethrins</a:t>
            </a:r>
            <a:r>
              <a:rPr lang="en-US" dirty="0" smtClean="0"/>
              <a:t> and </a:t>
            </a:r>
            <a:r>
              <a:rPr lang="en-US" dirty="0" err="1" smtClean="0"/>
              <a:t>Pyrethroids</a:t>
            </a:r>
            <a:endParaRPr lang="en-US" dirty="0"/>
          </a:p>
        </p:txBody>
      </p:sp>
      <p:sp>
        <p:nvSpPr>
          <p:cNvPr id="3" name="Content Placeholder 2"/>
          <p:cNvSpPr>
            <a:spLocks noGrp="1"/>
          </p:cNvSpPr>
          <p:nvPr>
            <p:ph idx="1"/>
          </p:nvPr>
        </p:nvSpPr>
        <p:spPr>
          <a:xfrm>
            <a:off x="457200" y="1935480"/>
            <a:ext cx="5867400" cy="4389120"/>
          </a:xfrm>
        </p:spPr>
        <p:txBody>
          <a:bodyPr>
            <a:normAutofit fontScale="92500"/>
          </a:bodyPr>
          <a:lstStyle/>
          <a:p>
            <a:r>
              <a:rPr lang="en-US" b="1" dirty="0" err="1" smtClean="0"/>
              <a:t>Pyrethrins</a:t>
            </a:r>
            <a:r>
              <a:rPr lang="en-US" b="1" dirty="0" smtClean="0"/>
              <a:t> </a:t>
            </a:r>
            <a:r>
              <a:rPr lang="en-US" dirty="0" smtClean="0"/>
              <a:t>are natural plant products, derived from chrysanthemum flowers</a:t>
            </a:r>
          </a:p>
          <a:p>
            <a:r>
              <a:rPr lang="en-US" b="1" dirty="0" err="1" smtClean="0"/>
              <a:t>Pyrethroids</a:t>
            </a:r>
            <a:r>
              <a:rPr lang="en-US" b="1" dirty="0" smtClean="0"/>
              <a:t> </a:t>
            </a:r>
            <a:r>
              <a:rPr lang="en-US" dirty="0" smtClean="0"/>
              <a:t>are synthetic </a:t>
            </a:r>
            <a:r>
              <a:rPr lang="en-US" dirty="0" err="1" smtClean="0"/>
              <a:t>pyrethrins</a:t>
            </a:r>
            <a:endParaRPr lang="en-US" dirty="0" smtClean="0"/>
          </a:p>
          <a:p>
            <a:r>
              <a:rPr lang="en-US" dirty="0" smtClean="0"/>
              <a:t>Very safe; quick kill</a:t>
            </a:r>
          </a:p>
          <a:p>
            <a:r>
              <a:rPr lang="en-US" dirty="0" err="1" smtClean="0"/>
              <a:t>Adulticide</a:t>
            </a:r>
            <a:r>
              <a:rPr lang="en-US" dirty="0" smtClean="0"/>
              <a:t>, insecticide/</a:t>
            </a:r>
            <a:r>
              <a:rPr lang="en-US" dirty="0" err="1" smtClean="0"/>
              <a:t>miticide</a:t>
            </a:r>
            <a:endParaRPr lang="en-US" dirty="0" smtClean="0"/>
          </a:p>
          <a:p>
            <a:r>
              <a:rPr lang="en-US" dirty="0" smtClean="0"/>
              <a:t>Often manufactured with other products such as </a:t>
            </a:r>
            <a:r>
              <a:rPr lang="en-US" dirty="0" err="1" smtClean="0"/>
              <a:t>imidacloprid</a:t>
            </a:r>
            <a:r>
              <a:rPr lang="en-US" dirty="0" smtClean="0"/>
              <a:t> and </a:t>
            </a:r>
            <a:r>
              <a:rPr lang="en-US" dirty="0" err="1" smtClean="0"/>
              <a:t>pyriproxyfen</a:t>
            </a:r>
            <a:endParaRPr lang="en-US" dirty="0" smtClean="0"/>
          </a:p>
          <a:p>
            <a:r>
              <a:rPr lang="en-US" dirty="0" smtClean="0"/>
              <a:t>Acts on parasite’s nerve cell membrane to disrupt sodium channel, which delays polarization and paralyzes the parasite</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400800" y="2133600"/>
            <a:ext cx="2502054" cy="2286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858000" y="4724400"/>
            <a:ext cx="1619250" cy="161925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Pyrethrins</a:t>
            </a:r>
            <a:r>
              <a:rPr lang="en-US" dirty="0" smtClean="0"/>
              <a:t> and </a:t>
            </a:r>
            <a:r>
              <a:rPr lang="en-US" dirty="0" err="1" smtClean="0"/>
              <a:t>Pyrethroids</a:t>
            </a:r>
            <a:endParaRPr lang="en-US" dirty="0"/>
          </a:p>
        </p:txBody>
      </p:sp>
      <p:sp>
        <p:nvSpPr>
          <p:cNvPr id="3" name="Content Placeholder 2"/>
          <p:cNvSpPr>
            <a:spLocks noGrp="1"/>
          </p:cNvSpPr>
          <p:nvPr>
            <p:ph idx="1"/>
          </p:nvPr>
        </p:nvSpPr>
        <p:spPr/>
        <p:txBody>
          <a:bodyPr>
            <a:normAutofit lnSpcReduction="10000"/>
          </a:bodyPr>
          <a:lstStyle/>
          <a:p>
            <a:r>
              <a:rPr lang="en-US" dirty="0" smtClean="0"/>
              <a:t>May have limited residual effects</a:t>
            </a:r>
          </a:p>
          <a:p>
            <a:r>
              <a:rPr lang="en-US" dirty="0" smtClean="0"/>
              <a:t>Do not use near lakes, ponds, streams (fish easily poisoned with </a:t>
            </a:r>
            <a:r>
              <a:rPr lang="en-US" dirty="0" err="1" smtClean="0"/>
              <a:t>pyrethrins</a:t>
            </a:r>
            <a:r>
              <a:rPr lang="en-US" dirty="0" smtClean="0"/>
              <a:t>; absorbed through skin)</a:t>
            </a:r>
          </a:p>
          <a:p>
            <a:r>
              <a:rPr lang="en-US" dirty="0" smtClean="0"/>
              <a:t>Form labeled for dogs may be too high of concentration for cats</a:t>
            </a:r>
          </a:p>
          <a:p>
            <a:r>
              <a:rPr lang="en-US" dirty="0" smtClean="0"/>
              <a:t>Used in small animals primarily for fleas/ticks</a:t>
            </a:r>
          </a:p>
          <a:p>
            <a:r>
              <a:rPr lang="en-US" dirty="0" smtClean="0"/>
              <a:t>Used in large animals for flies, lice, mites, </a:t>
            </a:r>
            <a:r>
              <a:rPr lang="en-US" dirty="0" err="1" smtClean="0"/>
              <a:t>mosquitos</a:t>
            </a:r>
            <a:r>
              <a:rPr lang="en-US" dirty="0" smtClean="0"/>
              <a:t>, and ticks</a:t>
            </a:r>
          </a:p>
          <a:p>
            <a:r>
              <a:rPr lang="en-US" dirty="0" smtClean="0"/>
              <a:t>Commonly used in </a:t>
            </a:r>
            <a:r>
              <a:rPr lang="en-US" dirty="0" smtClean="0"/>
              <a:t>s</a:t>
            </a:r>
            <a:r>
              <a:rPr lang="en-US" dirty="0" smtClean="0"/>
              <a:t>prays, dips, foggers, pour-</a:t>
            </a:r>
            <a:r>
              <a:rPr lang="en-US" dirty="0" err="1" smtClean="0"/>
              <a:t>ons</a:t>
            </a:r>
            <a:r>
              <a:rPr lang="en-US" dirty="0" smtClean="0"/>
              <a:t>, insecticidal ear tags, and premise sprays.</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Pyrethrins</a:t>
            </a:r>
            <a:r>
              <a:rPr lang="en-US" dirty="0" smtClean="0"/>
              <a:t> and </a:t>
            </a:r>
            <a:r>
              <a:rPr lang="en-US" dirty="0" err="1" smtClean="0"/>
              <a:t>Pyrethroids</a:t>
            </a:r>
            <a:endParaRPr lang="en-US" dirty="0"/>
          </a:p>
        </p:txBody>
      </p:sp>
      <p:sp>
        <p:nvSpPr>
          <p:cNvPr id="3" name="Content Placeholder 2"/>
          <p:cNvSpPr>
            <a:spLocks noGrp="1"/>
          </p:cNvSpPr>
          <p:nvPr>
            <p:ph idx="1"/>
          </p:nvPr>
        </p:nvSpPr>
        <p:spPr>
          <a:xfrm>
            <a:off x="457200" y="1935480"/>
            <a:ext cx="6248400" cy="4389120"/>
          </a:xfrm>
        </p:spPr>
        <p:txBody>
          <a:bodyPr/>
          <a:lstStyle/>
          <a:p>
            <a:r>
              <a:rPr lang="en-US" dirty="0" smtClean="0"/>
              <a:t>Recognizable by </a:t>
            </a:r>
            <a:r>
              <a:rPr lang="en-US" i="1" dirty="0" smtClean="0"/>
              <a:t>–</a:t>
            </a:r>
            <a:r>
              <a:rPr lang="en-US" i="1" dirty="0" err="1" smtClean="0"/>
              <a:t>thrin</a:t>
            </a:r>
            <a:r>
              <a:rPr lang="en-US" i="1" dirty="0" smtClean="0"/>
              <a:t> </a:t>
            </a:r>
            <a:r>
              <a:rPr lang="en-US" dirty="0" smtClean="0"/>
              <a:t>suffix</a:t>
            </a:r>
          </a:p>
          <a:p>
            <a:r>
              <a:rPr lang="en-US" dirty="0" smtClean="0"/>
              <a:t>Include </a:t>
            </a:r>
            <a:r>
              <a:rPr lang="en-US" dirty="0" err="1" smtClean="0"/>
              <a:t>resmethrin</a:t>
            </a:r>
            <a:r>
              <a:rPr lang="en-US" dirty="0" smtClean="0"/>
              <a:t> (degraded by UV light), </a:t>
            </a:r>
            <a:r>
              <a:rPr lang="en-US" dirty="0" err="1" smtClean="0"/>
              <a:t>allethrin</a:t>
            </a:r>
            <a:r>
              <a:rPr lang="en-US" dirty="0" smtClean="0"/>
              <a:t>, </a:t>
            </a:r>
            <a:r>
              <a:rPr lang="en-US" dirty="0" err="1" smtClean="0"/>
              <a:t>permethrin</a:t>
            </a:r>
            <a:r>
              <a:rPr lang="en-US" dirty="0" smtClean="0"/>
              <a:t>, </a:t>
            </a:r>
            <a:r>
              <a:rPr lang="en-US" dirty="0" err="1" smtClean="0"/>
              <a:t>tetramethrin</a:t>
            </a:r>
            <a:r>
              <a:rPr lang="en-US" dirty="0" smtClean="0"/>
              <a:t>, </a:t>
            </a:r>
            <a:r>
              <a:rPr lang="en-US" dirty="0" err="1" smtClean="0"/>
              <a:t>bioallethrin</a:t>
            </a:r>
            <a:r>
              <a:rPr lang="en-US" dirty="0" smtClean="0"/>
              <a:t> and </a:t>
            </a:r>
            <a:r>
              <a:rPr lang="en-US" dirty="0" err="1" smtClean="0"/>
              <a:t>fenvalerate</a:t>
            </a:r>
            <a:r>
              <a:rPr lang="en-US" dirty="0" smtClean="0"/>
              <a:t>.</a:t>
            </a:r>
          </a:p>
          <a:p>
            <a:r>
              <a:rPr lang="en-US" b="1" dirty="0" err="1" smtClean="0"/>
              <a:t>Permethrin</a:t>
            </a:r>
            <a:r>
              <a:rPr lang="en-US" b="1" dirty="0" smtClean="0"/>
              <a:t> </a:t>
            </a:r>
            <a:r>
              <a:rPr lang="en-US" dirty="0" smtClean="0"/>
              <a:t>has been incorporated into some external </a:t>
            </a:r>
            <a:r>
              <a:rPr lang="en-US" dirty="0" err="1" smtClean="0"/>
              <a:t>antiparasitic</a:t>
            </a:r>
            <a:r>
              <a:rPr lang="en-US" dirty="0" smtClean="0"/>
              <a:t> protocols because of its effectiveness in killing and repelling fleas </a:t>
            </a:r>
            <a:r>
              <a:rPr lang="en-US" b="1" dirty="0" smtClean="0"/>
              <a:t>and ticks.</a:t>
            </a:r>
          </a:p>
          <a:p>
            <a:r>
              <a:rPr lang="en-US" b="1" dirty="0" smtClean="0"/>
              <a:t>K9 </a:t>
            </a:r>
            <a:r>
              <a:rPr lang="en-US" b="1" dirty="0" err="1" smtClean="0"/>
              <a:t>Advantix</a:t>
            </a:r>
            <a:r>
              <a:rPr lang="en-US" b="1" dirty="0" smtClean="0"/>
              <a:t>, Bio-Spot® for dogs</a:t>
            </a:r>
          </a:p>
          <a:p>
            <a:endParaRPr lang="en-US" dirty="0" smtClean="0"/>
          </a:p>
          <a:p>
            <a:endParaRPr lang="en-US" dirty="0" smtClean="0"/>
          </a:p>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7391400" y="1676400"/>
            <a:ext cx="1463704" cy="27432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6324600" y="4657725"/>
            <a:ext cx="1809750" cy="22002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Formamidines</a:t>
            </a:r>
            <a:r>
              <a:rPr lang="en-US" dirty="0" smtClean="0"/>
              <a:t>: </a:t>
            </a:r>
            <a:r>
              <a:rPr lang="en-US" dirty="0" err="1" smtClean="0"/>
              <a:t>Amitraz</a:t>
            </a:r>
            <a:endParaRPr lang="en-US" dirty="0"/>
          </a:p>
        </p:txBody>
      </p:sp>
      <p:sp>
        <p:nvSpPr>
          <p:cNvPr id="3" name="Content Placeholder 2"/>
          <p:cNvSpPr>
            <a:spLocks noGrp="1"/>
          </p:cNvSpPr>
          <p:nvPr>
            <p:ph idx="1"/>
          </p:nvPr>
        </p:nvSpPr>
        <p:spPr>
          <a:xfrm>
            <a:off x="457200" y="1935480"/>
            <a:ext cx="8229600" cy="4770120"/>
          </a:xfrm>
        </p:spPr>
        <p:txBody>
          <a:bodyPr>
            <a:normAutofit lnSpcReduction="10000"/>
          </a:bodyPr>
          <a:lstStyle/>
          <a:p>
            <a:r>
              <a:rPr lang="en-US" dirty="0" smtClean="0"/>
              <a:t>One of the first effective agents available for </a:t>
            </a:r>
            <a:r>
              <a:rPr lang="en-US" dirty="0" err="1" smtClean="0"/>
              <a:t>demodectic</a:t>
            </a:r>
            <a:r>
              <a:rPr lang="en-US" dirty="0" smtClean="0"/>
              <a:t> mange in dogs.</a:t>
            </a:r>
          </a:p>
          <a:p>
            <a:r>
              <a:rPr lang="en-US" dirty="0" smtClean="0"/>
              <a:t>Causes excessive adrenergic activity in parasite’s nervous system</a:t>
            </a:r>
          </a:p>
          <a:p>
            <a:r>
              <a:rPr lang="en-US" dirty="0" smtClean="0"/>
              <a:t>Toxic to cats and rabbits</a:t>
            </a:r>
          </a:p>
          <a:p>
            <a:r>
              <a:rPr lang="en-US" dirty="0" smtClean="0"/>
              <a:t>Animals may show sedation and </a:t>
            </a:r>
            <a:r>
              <a:rPr lang="en-US" dirty="0" err="1" smtClean="0"/>
              <a:t>incoordination</a:t>
            </a:r>
            <a:r>
              <a:rPr lang="en-US" dirty="0" smtClean="0"/>
              <a:t> </a:t>
            </a:r>
            <a:r>
              <a:rPr lang="en-US" dirty="0" smtClean="0"/>
              <a:t>for 24-48 hours after application</a:t>
            </a:r>
          </a:p>
          <a:p>
            <a:r>
              <a:rPr lang="en-US" dirty="0" smtClean="0"/>
              <a:t>Available in collars, topical treatment, dip, or sponge-on bath.</a:t>
            </a:r>
          </a:p>
          <a:p>
            <a:r>
              <a:rPr lang="en-US" dirty="0" smtClean="0"/>
              <a:t>Use protective clothing and gloves; use in a well-ventilated area</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Amitraz</a:t>
            </a:r>
            <a:endParaRPr lang="en-US" dirty="0"/>
          </a:p>
        </p:txBody>
      </p:sp>
      <p:sp>
        <p:nvSpPr>
          <p:cNvPr id="3" name="Content Placeholder 2"/>
          <p:cNvSpPr>
            <a:spLocks noGrp="1"/>
          </p:cNvSpPr>
          <p:nvPr>
            <p:ph idx="1"/>
          </p:nvPr>
        </p:nvSpPr>
        <p:spPr/>
        <p:txBody>
          <a:bodyPr/>
          <a:lstStyle/>
          <a:p>
            <a:r>
              <a:rPr lang="en-US" dirty="0" err="1" smtClean="0"/>
              <a:t>ProMeris</a:t>
            </a:r>
            <a:r>
              <a:rPr lang="en-US" dirty="0" smtClean="0"/>
              <a:t>® for dogs </a:t>
            </a:r>
            <a:r>
              <a:rPr lang="en-US" dirty="0" smtClean="0"/>
              <a:t>(synergistic with </a:t>
            </a:r>
            <a:r>
              <a:rPr lang="en-US" dirty="0" err="1" smtClean="0"/>
              <a:t>metaflumizone</a:t>
            </a:r>
            <a:r>
              <a:rPr lang="en-US" dirty="0" smtClean="0"/>
              <a:t>)</a:t>
            </a:r>
          </a:p>
          <a:p>
            <a:r>
              <a:rPr lang="en-US" dirty="0" err="1" smtClean="0"/>
              <a:t>Mitaban</a:t>
            </a:r>
            <a:r>
              <a:rPr lang="en-US" dirty="0" smtClean="0"/>
              <a:t> Dip®</a:t>
            </a:r>
          </a:p>
          <a:p>
            <a:r>
              <a:rPr lang="en-US" dirty="0" err="1" smtClean="0"/>
              <a:t>PrevenTIC</a:t>
            </a:r>
            <a:r>
              <a:rPr lang="en-US" dirty="0" smtClean="0"/>
              <a:t>® collar</a:t>
            </a:r>
          </a:p>
          <a:p>
            <a:r>
              <a:rPr lang="en-US" dirty="0" err="1" smtClean="0"/>
              <a:t>Taktic®EC</a:t>
            </a:r>
            <a:r>
              <a:rPr lang="en-US" dirty="0" smtClean="0"/>
              <a:t> (cattle)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304800" y="3905250"/>
            <a:ext cx="2952750" cy="295275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324600" y="3810000"/>
            <a:ext cx="2590800" cy="2590800"/>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a:stretch>
            <a:fillRect/>
          </a:stretch>
        </p:blipFill>
        <p:spPr bwMode="auto">
          <a:xfrm>
            <a:off x="4038600" y="3581400"/>
            <a:ext cx="1905000" cy="206692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Amitraz</a:t>
            </a:r>
            <a:endParaRPr lang="en-US" dirty="0"/>
          </a:p>
        </p:txBody>
      </p:sp>
      <p:sp>
        <p:nvSpPr>
          <p:cNvPr id="3" name="Content Placeholder 2"/>
          <p:cNvSpPr>
            <a:spLocks noGrp="1"/>
          </p:cNvSpPr>
          <p:nvPr>
            <p:ph idx="1"/>
          </p:nvPr>
        </p:nvSpPr>
        <p:spPr>
          <a:xfrm>
            <a:off x="457200" y="1935480"/>
            <a:ext cx="6019800" cy="4770120"/>
          </a:xfrm>
        </p:spPr>
        <p:txBody>
          <a:bodyPr>
            <a:normAutofit lnSpcReduction="10000"/>
          </a:bodyPr>
          <a:lstStyle/>
          <a:p>
            <a:r>
              <a:rPr lang="en-US" dirty="0" smtClean="0"/>
              <a:t>Can be </a:t>
            </a:r>
            <a:r>
              <a:rPr lang="en-US" b="1" dirty="0" smtClean="0"/>
              <a:t>very toxic </a:t>
            </a:r>
            <a:r>
              <a:rPr lang="en-US" dirty="0" smtClean="0"/>
              <a:t>if ingested by animals or people</a:t>
            </a:r>
          </a:p>
          <a:p>
            <a:r>
              <a:rPr lang="en-US" dirty="0" err="1" smtClean="0"/>
              <a:t>Amitraz</a:t>
            </a:r>
            <a:r>
              <a:rPr lang="en-US" dirty="0" smtClean="0"/>
              <a:t> </a:t>
            </a:r>
            <a:r>
              <a:rPr lang="en-US" dirty="0" err="1" smtClean="0"/>
              <a:t>toxicosis</a:t>
            </a:r>
            <a:r>
              <a:rPr lang="en-US" dirty="0" smtClean="0"/>
              <a:t> is treated with supportive therapy and multiple doses of </a:t>
            </a:r>
            <a:r>
              <a:rPr lang="en-US" b="1" dirty="0" err="1" smtClean="0"/>
              <a:t>Yohimbine</a:t>
            </a:r>
            <a:r>
              <a:rPr lang="en-US" b="1" dirty="0" smtClean="0"/>
              <a:t> </a:t>
            </a:r>
            <a:r>
              <a:rPr lang="en-US" dirty="0" smtClean="0"/>
              <a:t>or </a:t>
            </a:r>
            <a:r>
              <a:rPr lang="en-US" b="1" dirty="0" err="1" smtClean="0"/>
              <a:t>Atipamezole</a:t>
            </a:r>
            <a:r>
              <a:rPr lang="en-US" b="1" dirty="0" smtClean="0"/>
              <a:t> </a:t>
            </a:r>
            <a:r>
              <a:rPr lang="en-US" dirty="0" smtClean="0"/>
              <a:t>(alpha-2 receptor antagonists).</a:t>
            </a:r>
          </a:p>
          <a:p>
            <a:r>
              <a:rPr lang="en-US" dirty="0" err="1" smtClean="0"/>
              <a:t>Taktic</a:t>
            </a:r>
            <a:r>
              <a:rPr lang="en-US" dirty="0" smtClean="0"/>
              <a:t> has been advocated for some nonresponsive cases of </a:t>
            </a:r>
            <a:r>
              <a:rPr lang="en-US" dirty="0" err="1" smtClean="0"/>
              <a:t>demodectic</a:t>
            </a:r>
            <a:r>
              <a:rPr lang="en-US" dirty="0" smtClean="0"/>
              <a:t> mange in dogs as an extra-label therapy.  Owners must be well informed of potential risks of this treatment.</a:t>
            </a:r>
          </a:p>
        </p:txBody>
      </p:sp>
      <p:pic>
        <p:nvPicPr>
          <p:cNvPr id="7171" name="Picture 3"/>
          <p:cNvPicPr>
            <a:picLocks noChangeAspect="1" noChangeArrowheads="1"/>
          </p:cNvPicPr>
          <p:nvPr/>
        </p:nvPicPr>
        <p:blipFill>
          <a:blip r:embed="rId2" cstate="print"/>
          <a:srcRect/>
          <a:stretch>
            <a:fillRect/>
          </a:stretch>
        </p:blipFill>
        <p:spPr bwMode="auto">
          <a:xfrm>
            <a:off x="6324600" y="1905000"/>
            <a:ext cx="2479776" cy="41719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err="1" smtClean="0"/>
              <a:t>Imidacloprid</a:t>
            </a:r>
            <a:endParaRPr lang="en-US" dirty="0"/>
          </a:p>
        </p:txBody>
      </p:sp>
      <p:sp>
        <p:nvSpPr>
          <p:cNvPr id="3" name="Content Placeholder 2"/>
          <p:cNvSpPr>
            <a:spLocks noGrp="1"/>
          </p:cNvSpPr>
          <p:nvPr>
            <p:ph idx="1"/>
          </p:nvPr>
        </p:nvSpPr>
        <p:spPr>
          <a:xfrm>
            <a:off x="228600" y="2362200"/>
            <a:ext cx="7620000" cy="4389120"/>
          </a:xfrm>
        </p:spPr>
        <p:txBody>
          <a:bodyPr/>
          <a:lstStyle/>
          <a:p>
            <a:r>
              <a:rPr lang="en-US" b="1" dirty="0" smtClean="0"/>
              <a:t>Advantage®</a:t>
            </a:r>
          </a:p>
          <a:p>
            <a:r>
              <a:rPr lang="en-US" dirty="0" smtClean="0"/>
              <a:t>Insect neurotoxin; blocks receptor site for Ach, thereby blocking transmission of the impulse across the synapse.</a:t>
            </a:r>
          </a:p>
          <a:p>
            <a:r>
              <a:rPr lang="en-US" dirty="0" smtClean="0"/>
              <a:t>Marketed for use in both dogs and cats.</a:t>
            </a:r>
          </a:p>
          <a:p>
            <a:r>
              <a:rPr lang="en-US" dirty="0" smtClean="0"/>
              <a:t>Poorly absorbed through skin and kills adult fleas on contact</a:t>
            </a:r>
          </a:p>
          <a:p>
            <a:r>
              <a:rPr lang="en-US" dirty="0" smtClean="0"/>
              <a:t>Wide margin of safety.</a:t>
            </a:r>
          </a:p>
          <a:p>
            <a:r>
              <a:rPr lang="en-US" dirty="0" smtClean="0"/>
              <a:t>Four week residual activity.</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5410200" y="304800"/>
            <a:ext cx="3200536" cy="24574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Fipronil</a:t>
            </a:r>
            <a:endParaRPr lang="en-US" dirty="0"/>
          </a:p>
        </p:txBody>
      </p:sp>
      <p:sp>
        <p:nvSpPr>
          <p:cNvPr id="3" name="Content Placeholder 2"/>
          <p:cNvSpPr>
            <a:spLocks noGrp="1"/>
          </p:cNvSpPr>
          <p:nvPr>
            <p:ph idx="1"/>
          </p:nvPr>
        </p:nvSpPr>
        <p:spPr>
          <a:xfrm>
            <a:off x="152400" y="2209800"/>
            <a:ext cx="7239000" cy="4648200"/>
          </a:xfrm>
        </p:spPr>
        <p:txBody>
          <a:bodyPr>
            <a:normAutofit fontScale="92500" lnSpcReduction="10000"/>
          </a:bodyPr>
          <a:lstStyle/>
          <a:p>
            <a:r>
              <a:rPr lang="en-US" b="1" dirty="0" smtClean="0"/>
              <a:t>Frontline®</a:t>
            </a:r>
          </a:p>
          <a:p>
            <a:r>
              <a:rPr lang="en-US" dirty="0" err="1" smtClean="0"/>
              <a:t>Fipronil</a:t>
            </a:r>
            <a:r>
              <a:rPr lang="en-US" dirty="0" smtClean="0"/>
              <a:t> with </a:t>
            </a:r>
            <a:r>
              <a:rPr lang="en-US" dirty="0" err="1" smtClean="0"/>
              <a:t>methoprene</a:t>
            </a:r>
            <a:r>
              <a:rPr lang="en-US" dirty="0" smtClean="0"/>
              <a:t> </a:t>
            </a:r>
            <a:r>
              <a:rPr lang="en-US" b="1" dirty="0" smtClean="0"/>
              <a:t>(Frontline plus®)</a:t>
            </a:r>
          </a:p>
          <a:p>
            <a:r>
              <a:rPr lang="en-US" dirty="0" smtClean="0"/>
              <a:t>Interferes with chloride channels of insects, which </a:t>
            </a:r>
            <a:r>
              <a:rPr lang="en-US" dirty="0" err="1" smtClean="0"/>
              <a:t>overstimulates</a:t>
            </a:r>
            <a:r>
              <a:rPr lang="en-US" dirty="0" smtClean="0"/>
              <a:t> their nervous system causing death</a:t>
            </a:r>
          </a:p>
          <a:p>
            <a:r>
              <a:rPr lang="en-US" dirty="0" smtClean="0"/>
              <a:t>Adult fleas, ticks, and chewing lice (on contact); controls </a:t>
            </a:r>
            <a:r>
              <a:rPr lang="en-US" dirty="0" err="1" smtClean="0"/>
              <a:t>sarcoptic</a:t>
            </a:r>
            <a:r>
              <a:rPr lang="en-US" dirty="0" smtClean="0"/>
              <a:t> mange with repeated treatments.</a:t>
            </a:r>
          </a:p>
          <a:p>
            <a:r>
              <a:rPr lang="en-US" b="1" dirty="0" err="1" smtClean="0"/>
              <a:t>Methoprene</a:t>
            </a:r>
            <a:r>
              <a:rPr lang="en-US" b="1" dirty="0" smtClean="0"/>
              <a:t> </a:t>
            </a:r>
            <a:r>
              <a:rPr lang="en-US" dirty="0" smtClean="0"/>
              <a:t>is an insect growth regulator, which makes Frontline plus® effective against flea eggs and larvae.</a:t>
            </a:r>
          </a:p>
          <a:p>
            <a:r>
              <a:rPr lang="en-US" dirty="0" smtClean="0"/>
              <a:t>Applied topically; not absorbed systemically</a:t>
            </a:r>
          </a:p>
          <a:p>
            <a:r>
              <a:rPr lang="en-US" dirty="0" smtClean="0"/>
              <a:t>Residual activity, even after bathing</a:t>
            </a:r>
          </a:p>
          <a:p>
            <a:r>
              <a:rPr lang="en-US" dirty="0" smtClean="0"/>
              <a:t>Not for use in puppies or kittens &lt;8 weeks of age.</a:t>
            </a:r>
          </a:p>
          <a:p>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5631680" y="0"/>
            <a:ext cx="3374208" cy="25908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172200" y="2362200"/>
            <a:ext cx="2971800" cy="3352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Fipronil</a:t>
            </a:r>
            <a:endParaRPr lang="en-US" dirty="0"/>
          </a:p>
        </p:txBody>
      </p:sp>
      <p:sp>
        <p:nvSpPr>
          <p:cNvPr id="3" name="Content Placeholder 2"/>
          <p:cNvSpPr>
            <a:spLocks noGrp="1"/>
          </p:cNvSpPr>
          <p:nvPr>
            <p:ph idx="1"/>
          </p:nvPr>
        </p:nvSpPr>
        <p:spPr>
          <a:xfrm>
            <a:off x="457200" y="1935480"/>
            <a:ext cx="6629400" cy="4389120"/>
          </a:xfrm>
        </p:spPr>
        <p:txBody>
          <a:bodyPr>
            <a:normAutofit lnSpcReduction="10000"/>
          </a:bodyPr>
          <a:lstStyle/>
          <a:p>
            <a:r>
              <a:rPr lang="en-US" dirty="0" smtClean="0"/>
              <a:t>Also marketed as a measured-dose spray product that is applied at a dose of 3 ml/kg body weight.</a:t>
            </a:r>
          </a:p>
          <a:p>
            <a:r>
              <a:rPr lang="en-US" dirty="0" smtClean="0"/>
              <a:t>Container is calibrated to administer precise amount of insecticide to allow accurate dosing.</a:t>
            </a:r>
          </a:p>
          <a:p>
            <a:r>
              <a:rPr lang="en-US" dirty="0" smtClean="0"/>
              <a:t>Manufacturer claims that </a:t>
            </a:r>
            <a:r>
              <a:rPr lang="en-US" dirty="0" err="1" smtClean="0"/>
              <a:t>fipronil</a:t>
            </a:r>
            <a:r>
              <a:rPr lang="en-US" dirty="0" smtClean="0"/>
              <a:t> is unlikely to produce toxicity even if consumed orally.</a:t>
            </a:r>
          </a:p>
          <a:p>
            <a:r>
              <a:rPr lang="en-US" dirty="0" err="1" smtClean="0"/>
              <a:t>Fipronil</a:t>
            </a:r>
            <a:r>
              <a:rPr lang="en-US" dirty="0" smtClean="0"/>
              <a:t> binds with the dermis, hair follicles, and sebaceous glands.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Ectoparasites</a:t>
            </a:r>
            <a:endParaRPr lang="en-US" dirty="0"/>
          </a:p>
        </p:txBody>
      </p:sp>
      <p:sp>
        <p:nvSpPr>
          <p:cNvPr id="3" name="Content Placeholder 2"/>
          <p:cNvSpPr>
            <a:spLocks noGrp="1"/>
          </p:cNvSpPr>
          <p:nvPr>
            <p:ph sz="half" idx="1"/>
          </p:nvPr>
        </p:nvSpPr>
        <p:spPr/>
        <p:txBody>
          <a:bodyPr/>
          <a:lstStyle/>
          <a:p>
            <a:r>
              <a:rPr lang="en-US" dirty="0" smtClean="0"/>
              <a:t>Fleas</a:t>
            </a:r>
          </a:p>
          <a:p>
            <a:r>
              <a:rPr lang="en-US" dirty="0" smtClean="0"/>
              <a:t>Mosquitoes</a:t>
            </a:r>
          </a:p>
          <a:p>
            <a:r>
              <a:rPr lang="en-US" dirty="0" smtClean="0"/>
              <a:t>Bots </a:t>
            </a:r>
          </a:p>
          <a:p>
            <a:r>
              <a:rPr lang="en-US" dirty="0" err="1" smtClean="0"/>
              <a:t>Cuterebra</a:t>
            </a:r>
            <a:endParaRPr lang="en-US" dirty="0" smtClean="0"/>
          </a:p>
          <a:p>
            <a:r>
              <a:rPr lang="en-US" dirty="0" smtClean="0"/>
              <a:t>Lice </a:t>
            </a:r>
          </a:p>
          <a:p>
            <a:r>
              <a:rPr lang="en-US" dirty="0" smtClean="0"/>
              <a:t>Flies</a:t>
            </a:r>
          </a:p>
          <a:p>
            <a:r>
              <a:rPr lang="en-US" dirty="0" smtClean="0"/>
              <a:t>Arachnids</a:t>
            </a:r>
          </a:p>
          <a:p>
            <a:pPr lvl="1"/>
            <a:r>
              <a:rPr lang="en-US" dirty="0" smtClean="0"/>
              <a:t>Ticks</a:t>
            </a:r>
          </a:p>
          <a:p>
            <a:pPr lvl="1"/>
            <a:r>
              <a:rPr lang="en-US" dirty="0" smtClean="0"/>
              <a:t>Mites </a:t>
            </a:r>
          </a:p>
          <a:p>
            <a:pPr lvl="1">
              <a:buNone/>
            </a:pPr>
            <a:endParaRPr lang="en-US" dirty="0" smtClean="0"/>
          </a:p>
        </p:txBody>
      </p:sp>
      <p:pic>
        <p:nvPicPr>
          <p:cNvPr id="8194" name="Picture 2"/>
          <p:cNvPicPr>
            <a:picLocks noGrp="1" noChangeAspect="1" noChangeArrowheads="1"/>
          </p:cNvPicPr>
          <p:nvPr>
            <p:ph sz="half" idx="2"/>
          </p:nvPr>
        </p:nvPicPr>
        <p:blipFill>
          <a:blip r:embed="rId2" cstate="print"/>
          <a:srcRect/>
          <a:stretch>
            <a:fillRect/>
          </a:stretch>
        </p:blipFill>
        <p:spPr bwMode="auto">
          <a:xfrm>
            <a:off x="4495800" y="1447799"/>
            <a:ext cx="3733800" cy="4909947"/>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6172200" y="0"/>
            <a:ext cx="2971800" cy="2971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Nitenpyram</a:t>
            </a:r>
            <a:endParaRPr lang="en-US" dirty="0"/>
          </a:p>
        </p:txBody>
      </p:sp>
      <p:sp>
        <p:nvSpPr>
          <p:cNvPr id="3" name="Content Placeholder 2"/>
          <p:cNvSpPr>
            <a:spLocks noGrp="1"/>
          </p:cNvSpPr>
          <p:nvPr>
            <p:ph idx="1"/>
          </p:nvPr>
        </p:nvSpPr>
        <p:spPr/>
        <p:txBody>
          <a:bodyPr/>
          <a:lstStyle/>
          <a:p>
            <a:r>
              <a:rPr lang="en-US" b="1" dirty="0" err="1" smtClean="0"/>
              <a:t>Capstar</a:t>
            </a:r>
            <a:r>
              <a:rPr lang="en-US" b="1" dirty="0" smtClean="0"/>
              <a:t>®</a:t>
            </a:r>
          </a:p>
          <a:p>
            <a:r>
              <a:rPr lang="en-US" dirty="0" smtClean="0"/>
              <a:t>Binds and inhibits nicotinic (Ach) receptors</a:t>
            </a:r>
          </a:p>
          <a:p>
            <a:r>
              <a:rPr lang="en-US" dirty="0" smtClean="0"/>
              <a:t>Tablet begins to kill adult fleas within 30 minutes</a:t>
            </a:r>
          </a:p>
          <a:p>
            <a:r>
              <a:rPr lang="en-US" dirty="0" smtClean="0"/>
              <a:t>At least 90% fleas killed in 4 hrs. (dogs); 6 hrs. (cats)</a:t>
            </a:r>
          </a:p>
          <a:p>
            <a:r>
              <a:rPr lang="en-US" dirty="0" smtClean="0"/>
              <a:t>Can safely give a dose as often as one per day</a:t>
            </a:r>
          </a:p>
          <a:p>
            <a:r>
              <a:rPr lang="en-US" dirty="0" smtClean="0"/>
              <a:t>Can use on puppies and kittens older than 4 weeks and weighing more than 2 lb.</a:t>
            </a:r>
          </a:p>
          <a:p>
            <a:r>
              <a:rPr lang="en-US" dirty="0" smtClean="0"/>
              <a:t>Only kills </a:t>
            </a:r>
            <a:r>
              <a:rPr lang="en-US" b="1" dirty="0" smtClean="0"/>
              <a:t>adult </a:t>
            </a:r>
            <a:r>
              <a:rPr lang="en-US" dirty="0" smtClean="0"/>
              <a:t>fleas</a:t>
            </a:r>
            <a:r>
              <a:rPr lang="en-US" dirty="0" smtClean="0"/>
              <a:t>;</a:t>
            </a:r>
            <a:r>
              <a:rPr lang="en-US" dirty="0" smtClean="0"/>
              <a:t> should also give insect growth regulator (IGR) to control fleas.</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Growth Regulators</a:t>
            </a:r>
            <a:endParaRPr lang="en-US" dirty="0"/>
          </a:p>
        </p:txBody>
      </p:sp>
      <p:sp>
        <p:nvSpPr>
          <p:cNvPr id="3" name="Content Placeholder 2"/>
          <p:cNvSpPr>
            <a:spLocks noGrp="1"/>
          </p:cNvSpPr>
          <p:nvPr>
            <p:ph idx="1"/>
          </p:nvPr>
        </p:nvSpPr>
        <p:spPr/>
        <p:txBody>
          <a:bodyPr/>
          <a:lstStyle/>
          <a:p>
            <a:r>
              <a:rPr lang="en-US" dirty="0" smtClean="0"/>
              <a:t>Insect growth regulators are compounds that affect immature stages of insects and prevent maturation to adults.</a:t>
            </a:r>
          </a:p>
          <a:p>
            <a:r>
              <a:rPr lang="en-US" dirty="0" smtClean="0"/>
              <a:t>Include </a:t>
            </a:r>
            <a:r>
              <a:rPr lang="en-US" b="1" dirty="0" smtClean="0"/>
              <a:t>Insect development inhibitors </a:t>
            </a:r>
            <a:r>
              <a:rPr lang="en-US" dirty="0" smtClean="0"/>
              <a:t>and </a:t>
            </a:r>
            <a:r>
              <a:rPr lang="en-US" b="1" dirty="0" smtClean="0"/>
              <a:t>juvenile hormone mimics</a:t>
            </a:r>
          </a:p>
          <a:p>
            <a:r>
              <a:rPr lang="en-US" dirty="0" smtClean="0"/>
              <a:t>Insect development inhibitors interfere with development of </a:t>
            </a:r>
            <a:r>
              <a:rPr lang="en-US" b="1" dirty="0" smtClean="0"/>
              <a:t>chitin</a:t>
            </a:r>
            <a:r>
              <a:rPr lang="en-US" dirty="0" smtClean="0"/>
              <a:t>, which is essential for proper egg formation and development of the larval exoskeleton. The “egg-tooth” used by flea larvae to exit egg is also made of chitin.</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Growth Regulators</a:t>
            </a:r>
            <a:endParaRPr lang="en-US" dirty="0"/>
          </a:p>
        </p:txBody>
      </p:sp>
      <p:sp>
        <p:nvSpPr>
          <p:cNvPr id="3" name="Content Placeholder 2"/>
          <p:cNvSpPr>
            <a:spLocks noGrp="1"/>
          </p:cNvSpPr>
          <p:nvPr>
            <p:ph idx="1"/>
          </p:nvPr>
        </p:nvSpPr>
        <p:spPr/>
        <p:txBody>
          <a:bodyPr/>
          <a:lstStyle/>
          <a:p>
            <a:r>
              <a:rPr lang="en-US" dirty="0" smtClean="0"/>
              <a:t>Juvenile hormone mimics prevent fleas from molting to the next stage by interrupting normal molting process.  (Fleas need low levels of JH to molt to the next stage; these products mimic the flea’s natural JH) The insect stays in the larval stage and eventually dies.</a:t>
            </a:r>
          </a:p>
          <a:p>
            <a:r>
              <a:rPr lang="en-US" dirty="0" smtClean="0"/>
              <a:t>Insect growth regulators do not affect adult fleas.</a:t>
            </a:r>
          </a:p>
          <a:p>
            <a:r>
              <a:rPr lang="en-US" dirty="0" err="1" smtClean="0"/>
              <a:t>Lufenuron</a:t>
            </a:r>
            <a:r>
              <a:rPr lang="en-US" dirty="0" smtClean="0"/>
              <a:t>, </a:t>
            </a:r>
            <a:r>
              <a:rPr lang="en-US" dirty="0" err="1" smtClean="0"/>
              <a:t>methoprene</a:t>
            </a:r>
            <a:r>
              <a:rPr lang="en-US" dirty="0" smtClean="0"/>
              <a:t>, </a:t>
            </a:r>
            <a:r>
              <a:rPr lang="en-US" dirty="0" err="1" smtClean="0"/>
              <a:t>fenoxycarb</a:t>
            </a:r>
            <a:r>
              <a:rPr lang="en-US" dirty="0" smtClean="0"/>
              <a:t>, and </a:t>
            </a:r>
            <a:r>
              <a:rPr lang="en-US" dirty="0" err="1" smtClean="0"/>
              <a:t>pyriproxyfen</a:t>
            </a:r>
            <a:r>
              <a:rPr lang="en-US" dirty="0" smtClean="0"/>
              <a:t> </a:t>
            </a:r>
            <a:r>
              <a:rPr lang="en-US" dirty="0" smtClean="0"/>
              <a:t>are all IGRs.</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Lufenuron</a:t>
            </a:r>
            <a:endParaRPr lang="en-US" dirty="0"/>
          </a:p>
        </p:txBody>
      </p:sp>
      <p:sp>
        <p:nvSpPr>
          <p:cNvPr id="3" name="Content Placeholder 2"/>
          <p:cNvSpPr>
            <a:spLocks noGrp="1"/>
          </p:cNvSpPr>
          <p:nvPr>
            <p:ph idx="1"/>
          </p:nvPr>
        </p:nvSpPr>
        <p:spPr>
          <a:xfrm>
            <a:off x="457200" y="1935480"/>
            <a:ext cx="8229600" cy="4770120"/>
          </a:xfrm>
        </p:spPr>
        <p:txBody>
          <a:bodyPr>
            <a:normAutofit lnSpcReduction="10000"/>
          </a:bodyPr>
          <a:lstStyle/>
          <a:p>
            <a:r>
              <a:rPr lang="en-US" b="1" dirty="0" smtClean="0"/>
              <a:t>Program®</a:t>
            </a:r>
          </a:p>
          <a:p>
            <a:r>
              <a:rPr lang="en-US" dirty="0" smtClean="0"/>
              <a:t>The flea component in </a:t>
            </a:r>
            <a:r>
              <a:rPr lang="en-US" b="1" dirty="0" smtClean="0"/>
              <a:t>Sentinel®</a:t>
            </a:r>
          </a:p>
          <a:p>
            <a:r>
              <a:rPr lang="en-US" dirty="0" smtClean="0"/>
              <a:t>Interferes with chitin synthesis in flea development</a:t>
            </a:r>
          </a:p>
          <a:p>
            <a:r>
              <a:rPr lang="en-US" dirty="0" smtClean="0"/>
              <a:t>Given orally to dogs; orally or SQ to cats</a:t>
            </a:r>
          </a:p>
          <a:p>
            <a:r>
              <a:rPr lang="en-US" dirty="0" smtClean="0"/>
              <a:t>Fleas must bite the animal to be exposed to the drug.</a:t>
            </a:r>
          </a:p>
          <a:p>
            <a:r>
              <a:rPr lang="en-US" dirty="0" smtClean="0"/>
              <a:t>Fleas continue to lay eggs, but eggs fail to develop normally.</a:t>
            </a:r>
          </a:p>
          <a:p>
            <a:r>
              <a:rPr lang="en-US" dirty="0" err="1" smtClean="0"/>
              <a:t>Lufenuron</a:t>
            </a:r>
            <a:r>
              <a:rPr lang="en-US" dirty="0" smtClean="0"/>
              <a:t> is distributed to fat and then leaches slowly back into the body fluids, providing a long duration of activity; therefore drug needs to be given only once monthly.</a:t>
            </a:r>
          </a:p>
          <a:p>
            <a:endParaRPr lang="en-US" dirty="0" smtClean="0"/>
          </a:p>
          <a:p>
            <a:endParaRPr lang="en-US" b="1" dirty="0" smtClean="0"/>
          </a:p>
          <a:p>
            <a:endParaRPr lang="en-US" b="1" dirty="0"/>
          </a:p>
        </p:txBody>
      </p:sp>
      <p:pic>
        <p:nvPicPr>
          <p:cNvPr id="12291" name="Picture 3"/>
          <p:cNvPicPr>
            <a:picLocks noChangeAspect="1" noChangeArrowheads="1"/>
          </p:cNvPicPr>
          <p:nvPr/>
        </p:nvPicPr>
        <p:blipFill>
          <a:blip r:embed="rId2" cstate="print"/>
          <a:srcRect/>
          <a:stretch>
            <a:fillRect/>
          </a:stretch>
        </p:blipFill>
        <p:spPr bwMode="auto">
          <a:xfrm>
            <a:off x="5976001" y="0"/>
            <a:ext cx="3167999" cy="2743199"/>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6896100" y="152400"/>
            <a:ext cx="2057400" cy="2057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Other IGRs</a:t>
            </a:r>
            <a:endParaRPr lang="en-US" dirty="0"/>
          </a:p>
        </p:txBody>
      </p:sp>
      <p:sp>
        <p:nvSpPr>
          <p:cNvPr id="3" name="Content Placeholder 2"/>
          <p:cNvSpPr>
            <a:spLocks noGrp="1"/>
          </p:cNvSpPr>
          <p:nvPr>
            <p:ph idx="1"/>
          </p:nvPr>
        </p:nvSpPr>
        <p:spPr>
          <a:xfrm>
            <a:off x="228600" y="2133600"/>
            <a:ext cx="8763000" cy="4953000"/>
          </a:xfrm>
        </p:spPr>
        <p:txBody>
          <a:bodyPr>
            <a:normAutofit fontScale="92500" lnSpcReduction="20000"/>
          </a:bodyPr>
          <a:lstStyle/>
          <a:p>
            <a:r>
              <a:rPr lang="en-US" b="1" dirty="0" err="1" smtClean="0"/>
              <a:t>Methoprene</a:t>
            </a:r>
            <a:r>
              <a:rPr lang="en-US" b="1" dirty="0" smtClean="0"/>
              <a:t> (</a:t>
            </a:r>
            <a:r>
              <a:rPr lang="en-US" b="1" dirty="0" err="1" smtClean="0"/>
              <a:t>Ovitrol</a:t>
            </a:r>
            <a:r>
              <a:rPr lang="en-US" b="1" dirty="0" smtClean="0"/>
              <a:t>®) </a:t>
            </a:r>
            <a:r>
              <a:rPr lang="en-US" dirty="0" smtClean="0"/>
              <a:t>is generally regarded as safe.  It is found (sometimes as ‘</a:t>
            </a:r>
            <a:r>
              <a:rPr lang="en-US" dirty="0" err="1" smtClean="0"/>
              <a:t>Precor</a:t>
            </a:r>
            <a:r>
              <a:rPr lang="en-US" dirty="0" smtClean="0"/>
              <a:t>’) in sprays, topical products, and flea collars.</a:t>
            </a:r>
          </a:p>
          <a:p>
            <a:pPr lvl="1"/>
            <a:r>
              <a:rPr lang="en-US" dirty="0" smtClean="0"/>
              <a:t>Female flea absorbs compounds from skin of animal (deposited by flea collar) and it is incorporated into eggs</a:t>
            </a:r>
          </a:p>
          <a:p>
            <a:pPr lvl="1"/>
            <a:r>
              <a:rPr lang="en-US" dirty="0" smtClean="0"/>
              <a:t>Flea pupae in carpet are protected from </a:t>
            </a:r>
            <a:r>
              <a:rPr lang="en-US" dirty="0" err="1" smtClean="0"/>
              <a:t>methoprene</a:t>
            </a:r>
            <a:r>
              <a:rPr lang="en-US" dirty="0" smtClean="0"/>
              <a:t> because it binds to fibers in carpet.</a:t>
            </a:r>
          </a:p>
          <a:p>
            <a:r>
              <a:rPr lang="en-US" b="1" dirty="0" err="1" smtClean="0"/>
              <a:t>Pyriproxyfen</a:t>
            </a:r>
            <a:r>
              <a:rPr lang="en-US" b="1" dirty="0" smtClean="0"/>
              <a:t> </a:t>
            </a:r>
            <a:r>
              <a:rPr lang="en-US" b="1" dirty="0" smtClean="0"/>
              <a:t>(</a:t>
            </a:r>
            <a:r>
              <a:rPr lang="en-US" b="1" dirty="0" err="1" smtClean="0"/>
              <a:t>Nylar</a:t>
            </a:r>
            <a:r>
              <a:rPr lang="en-US" b="1" dirty="0" smtClean="0"/>
              <a:t>®)  </a:t>
            </a:r>
            <a:r>
              <a:rPr lang="en-US" dirty="0" smtClean="0"/>
              <a:t>- Mostly used in environmental flea control products; may have some activity against adult fleas (but not immediate); </a:t>
            </a:r>
            <a:r>
              <a:rPr lang="en-US" b="1" dirty="0" smtClean="0"/>
              <a:t>more potent</a:t>
            </a:r>
            <a:r>
              <a:rPr lang="en-US" dirty="0" smtClean="0"/>
              <a:t> than </a:t>
            </a:r>
            <a:r>
              <a:rPr lang="en-US" dirty="0" err="1" smtClean="0"/>
              <a:t>methoprene</a:t>
            </a:r>
            <a:r>
              <a:rPr lang="en-US" dirty="0" smtClean="0"/>
              <a:t> and </a:t>
            </a:r>
            <a:r>
              <a:rPr lang="en-US" dirty="0" err="1" smtClean="0"/>
              <a:t>fenoxycarb</a:t>
            </a:r>
            <a:endParaRPr lang="en-US" dirty="0" smtClean="0"/>
          </a:p>
          <a:p>
            <a:r>
              <a:rPr lang="en-US" b="1" dirty="0" err="1" smtClean="0"/>
              <a:t>Fenoxycarb</a:t>
            </a:r>
            <a:r>
              <a:rPr lang="en-US" b="1" dirty="0" smtClean="0"/>
              <a:t> </a:t>
            </a:r>
            <a:r>
              <a:rPr lang="en-US" dirty="0" smtClean="0"/>
              <a:t>was voluntarily withdrawn from the market by the manufacturer in 1996 because of concerns over the results of government testing involving the use of high doses.  It breaks down to formaldehyde, a carcinogen.</a:t>
            </a:r>
          </a:p>
          <a:p>
            <a:endParaRPr lang="en-US" dirty="0" smtClean="0"/>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Repellents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Used to repel insects and keep them off of animals</a:t>
            </a:r>
          </a:p>
          <a:p>
            <a:r>
              <a:rPr lang="en-US" dirty="0" smtClean="0"/>
              <a:t>May be used in combination with </a:t>
            </a:r>
            <a:r>
              <a:rPr lang="en-US" dirty="0" err="1" smtClean="0"/>
              <a:t>pyrethrins</a:t>
            </a:r>
            <a:r>
              <a:rPr lang="en-US" dirty="0" smtClean="0"/>
              <a:t> and </a:t>
            </a:r>
            <a:r>
              <a:rPr lang="en-US" dirty="0" err="1" smtClean="0"/>
              <a:t>pyrethroids</a:t>
            </a:r>
            <a:endParaRPr lang="en-US" dirty="0" smtClean="0"/>
          </a:p>
          <a:p>
            <a:r>
              <a:rPr lang="en-US" dirty="0" smtClean="0"/>
              <a:t>Include sprays, ear tags, and </a:t>
            </a:r>
            <a:r>
              <a:rPr lang="en-US" dirty="0" err="1" smtClean="0"/>
              <a:t>topicals</a:t>
            </a:r>
            <a:r>
              <a:rPr lang="en-US" dirty="0" smtClean="0"/>
              <a:t> for ear tips</a:t>
            </a:r>
          </a:p>
          <a:p>
            <a:r>
              <a:rPr lang="en-US" dirty="0" smtClean="0"/>
              <a:t>Some products are insecticides as well as repellents</a:t>
            </a:r>
          </a:p>
          <a:p>
            <a:r>
              <a:rPr lang="en-US" dirty="0" smtClean="0"/>
              <a:t>Control mosquitoes, flies, and gnats.</a:t>
            </a:r>
          </a:p>
          <a:p>
            <a:r>
              <a:rPr lang="en-US" b="1" dirty="0" smtClean="0"/>
              <a:t>DEET </a:t>
            </a:r>
            <a:r>
              <a:rPr lang="en-US" dirty="0" smtClean="0">
                <a:effectLst>
                  <a:outerShdw blurRad="38100" dist="38100" dir="2700000" algn="tl">
                    <a:srgbClr val="000000">
                      <a:alpha val="43137"/>
                    </a:srgbClr>
                  </a:outerShdw>
                </a:effectLst>
              </a:rPr>
              <a:t>(Blockade® - </a:t>
            </a:r>
            <a:r>
              <a:rPr lang="en-US" dirty="0" err="1" smtClean="0">
                <a:effectLst>
                  <a:outerShdw blurRad="38100" dist="38100" dir="2700000" algn="tl">
                    <a:srgbClr val="000000">
                      <a:alpha val="43137"/>
                    </a:srgbClr>
                  </a:outerShdw>
                </a:effectLst>
              </a:rPr>
              <a:t>Hartz</a:t>
            </a:r>
            <a:r>
              <a:rPr lang="en-US" dirty="0" smtClean="0">
                <a:effectLst>
                  <a:outerShdw blurRad="38100" dist="38100" dir="2700000" algn="tl">
                    <a:srgbClr val="000000">
                      <a:alpha val="43137"/>
                    </a:srgbClr>
                  </a:outerShdw>
                </a:effectLst>
              </a:rPr>
              <a:t>)  </a:t>
            </a:r>
            <a:r>
              <a:rPr lang="en-US" dirty="0" smtClean="0"/>
              <a:t>Combination with </a:t>
            </a:r>
            <a:r>
              <a:rPr lang="en-US" dirty="0" err="1" smtClean="0"/>
              <a:t>fenvalerate</a:t>
            </a:r>
            <a:r>
              <a:rPr lang="en-US" dirty="0" smtClean="0"/>
              <a:t>; was withdrawn from market for several months because of reports that it caused death in several cats and dogs.  Signs of DEET </a:t>
            </a:r>
            <a:r>
              <a:rPr lang="en-US" dirty="0" err="1" smtClean="0"/>
              <a:t>toxicosis</a:t>
            </a:r>
            <a:r>
              <a:rPr lang="en-US" dirty="0" smtClean="0"/>
              <a:t> include: excitation, tremors, seizures, ataxia, and vomiting.</a:t>
            </a:r>
            <a:endParaRPr lang="en-US" dirty="0">
              <a:effectLst>
                <a:outerShdw blurRad="38100" dist="38100" dir="2700000" algn="tl">
                  <a:srgbClr val="000000">
                    <a:alpha val="43137"/>
                  </a:srgbClr>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Repellents</a:t>
            </a:r>
            <a:endParaRPr lang="en-US" dirty="0"/>
          </a:p>
        </p:txBody>
      </p:sp>
      <p:sp>
        <p:nvSpPr>
          <p:cNvPr id="3" name="Content Placeholder 2"/>
          <p:cNvSpPr>
            <a:spLocks noGrp="1"/>
          </p:cNvSpPr>
          <p:nvPr>
            <p:ph idx="1"/>
          </p:nvPr>
        </p:nvSpPr>
        <p:spPr/>
        <p:txBody>
          <a:bodyPr/>
          <a:lstStyle/>
          <a:p>
            <a:r>
              <a:rPr lang="en-US" b="1" dirty="0" err="1" smtClean="0"/>
              <a:t>Butoxypropylene</a:t>
            </a:r>
            <a:r>
              <a:rPr lang="en-US" b="1" dirty="0" smtClean="0"/>
              <a:t> glycol (</a:t>
            </a:r>
            <a:r>
              <a:rPr lang="en-US" b="1" dirty="0" err="1" smtClean="0"/>
              <a:t>Butox</a:t>
            </a:r>
            <a:r>
              <a:rPr lang="en-US" b="1" dirty="0" smtClean="0"/>
              <a:t> PPG ® </a:t>
            </a:r>
            <a:r>
              <a:rPr lang="en-US" dirty="0" smtClean="0"/>
              <a:t>or </a:t>
            </a:r>
            <a:r>
              <a:rPr lang="en-US" b="1" dirty="0" smtClean="0"/>
              <a:t>VIP® Fly Repellent) </a:t>
            </a:r>
          </a:p>
          <a:p>
            <a:pPr lvl="1"/>
            <a:r>
              <a:rPr lang="en-US" dirty="0" smtClean="0"/>
              <a:t>Used in equine fly repellents because it provides a shine that is of cosmetic value in show animals</a:t>
            </a:r>
          </a:p>
          <a:p>
            <a:pPr lvl="1"/>
            <a:r>
              <a:rPr lang="en-US" dirty="0" smtClean="0"/>
              <a:t>Incorporated into flea and tick spray products for use in dogs and cats</a:t>
            </a:r>
          </a:p>
          <a:p>
            <a:pPr lvl="1"/>
            <a:r>
              <a:rPr lang="en-US" dirty="0" smtClean="0"/>
              <a:t>Can cause dermal irritation if a harness or collar is applied over the area while the </a:t>
            </a:r>
            <a:r>
              <a:rPr lang="en-US" dirty="0" err="1" smtClean="0"/>
              <a:t>haircoat</a:t>
            </a:r>
            <a:r>
              <a:rPr lang="en-US" dirty="0" smtClean="0"/>
              <a:t> is still wet with spray.</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External </a:t>
            </a:r>
            <a:r>
              <a:rPr lang="en-US" dirty="0" err="1" smtClean="0"/>
              <a:t>Antiparasitics</a:t>
            </a:r>
            <a:endParaRPr lang="en-US" dirty="0"/>
          </a:p>
        </p:txBody>
      </p:sp>
      <p:sp>
        <p:nvSpPr>
          <p:cNvPr id="3" name="Content Placeholder 2"/>
          <p:cNvSpPr>
            <a:spLocks noGrp="1"/>
          </p:cNvSpPr>
          <p:nvPr>
            <p:ph idx="1"/>
          </p:nvPr>
        </p:nvSpPr>
        <p:spPr/>
        <p:txBody>
          <a:bodyPr>
            <a:normAutofit lnSpcReduction="10000"/>
          </a:bodyPr>
          <a:lstStyle/>
          <a:p>
            <a:r>
              <a:rPr lang="en-US" b="1" dirty="0" smtClean="0"/>
              <a:t>Rotenone - A.k.a. “Derris Powder” </a:t>
            </a:r>
            <a:r>
              <a:rPr lang="en-US" dirty="0" smtClean="0"/>
              <a:t>(derived from derris root)</a:t>
            </a:r>
            <a:endParaRPr lang="en-US" b="1" dirty="0" smtClean="0"/>
          </a:p>
          <a:p>
            <a:pPr lvl="1"/>
            <a:r>
              <a:rPr lang="en-US" b="1" dirty="0" smtClean="0"/>
              <a:t>Ear </a:t>
            </a:r>
            <a:r>
              <a:rPr lang="en-US" b="1" dirty="0" err="1" smtClean="0"/>
              <a:t>Miticide</a:t>
            </a:r>
            <a:r>
              <a:rPr lang="en-US" b="1" dirty="0" smtClean="0"/>
              <a:t>®, </a:t>
            </a:r>
            <a:r>
              <a:rPr lang="en-US" b="1" dirty="0" err="1" smtClean="0"/>
              <a:t>Mitaplex</a:t>
            </a:r>
            <a:r>
              <a:rPr lang="en-US" b="1" dirty="0" smtClean="0"/>
              <a:t>-R®</a:t>
            </a:r>
          </a:p>
          <a:p>
            <a:pPr lvl="1"/>
            <a:r>
              <a:rPr lang="en-US" dirty="0" smtClean="0"/>
              <a:t>Used in dips and pour-on liquids</a:t>
            </a:r>
          </a:p>
          <a:p>
            <a:pPr lvl="1"/>
            <a:r>
              <a:rPr lang="en-US" dirty="0" smtClean="0"/>
              <a:t>Toxic to fish and swine; consider runoff possibilities when using.</a:t>
            </a:r>
          </a:p>
          <a:p>
            <a:r>
              <a:rPr lang="en-US" b="1" dirty="0" smtClean="0"/>
              <a:t>D-limonene (VIP Flea Dip and Shampoo®)</a:t>
            </a:r>
          </a:p>
          <a:p>
            <a:pPr lvl="1"/>
            <a:r>
              <a:rPr lang="en-US" dirty="0" smtClean="0"/>
              <a:t>Derived from citrus peels</a:t>
            </a:r>
          </a:p>
          <a:p>
            <a:pPr lvl="1"/>
            <a:r>
              <a:rPr lang="en-US" dirty="0" smtClean="0"/>
              <a:t>Has slight insecticidal activity</a:t>
            </a:r>
          </a:p>
          <a:p>
            <a:pPr lvl="1"/>
            <a:r>
              <a:rPr lang="en-US" dirty="0" smtClean="0"/>
              <a:t>Pleasant smell; provides quick kill; may be used with other products</a:t>
            </a:r>
          </a:p>
          <a:p>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Antinematodals</a:t>
            </a:r>
            <a:endParaRPr lang="en-US" dirty="0"/>
          </a:p>
        </p:txBody>
      </p:sp>
      <p:sp>
        <p:nvSpPr>
          <p:cNvPr id="6" name="Text Placeholder 5"/>
          <p:cNvSpPr>
            <a:spLocks noGrp="1"/>
          </p:cNvSpPr>
          <p:nvPr>
            <p:ph type="body" idx="1"/>
          </p:nvPr>
        </p:nvSpPr>
        <p:spPr>
          <a:xfrm>
            <a:off x="530352" y="2704664"/>
            <a:ext cx="7772400" cy="3924736"/>
          </a:xfrm>
        </p:spPr>
        <p:txBody>
          <a:bodyPr>
            <a:normAutofit/>
          </a:bodyPr>
          <a:lstStyle/>
          <a:p>
            <a:pPr algn="ctr"/>
            <a:r>
              <a:rPr lang="en-US" sz="2800" dirty="0" err="1" smtClean="0"/>
              <a:t>Benzimidazole</a:t>
            </a:r>
            <a:r>
              <a:rPr lang="en-US" sz="2800" dirty="0" smtClean="0"/>
              <a:t> drugs</a:t>
            </a:r>
          </a:p>
          <a:p>
            <a:pPr algn="ctr"/>
            <a:r>
              <a:rPr lang="en-US" sz="2800" dirty="0" err="1" smtClean="0"/>
              <a:t>Imidazothiazoles</a:t>
            </a:r>
            <a:endParaRPr lang="en-US" sz="2800" dirty="0" smtClean="0"/>
          </a:p>
          <a:p>
            <a:pPr algn="ctr"/>
            <a:r>
              <a:rPr lang="en-US" sz="2800" dirty="0" err="1" smtClean="0"/>
              <a:t>Tetrahydropyrimidines</a:t>
            </a:r>
            <a:endParaRPr lang="en-US" sz="2800" dirty="0" smtClean="0"/>
          </a:p>
          <a:p>
            <a:pPr algn="ctr"/>
            <a:r>
              <a:rPr lang="en-US" sz="2800" dirty="0" smtClean="0"/>
              <a:t>Organophosphates</a:t>
            </a:r>
          </a:p>
          <a:p>
            <a:pPr algn="ctr"/>
            <a:r>
              <a:rPr lang="en-US" sz="2800" dirty="0" err="1" smtClean="0"/>
              <a:t>Piperazine</a:t>
            </a:r>
            <a:r>
              <a:rPr lang="en-US" sz="2800" dirty="0" smtClean="0"/>
              <a:t> compounds</a:t>
            </a:r>
          </a:p>
          <a:p>
            <a:pPr algn="ctr"/>
            <a:r>
              <a:rPr lang="en-US" sz="2800" dirty="0" err="1" smtClean="0"/>
              <a:t>Macrocyclic</a:t>
            </a:r>
            <a:r>
              <a:rPr lang="en-US" sz="2800" dirty="0" smtClean="0"/>
              <a:t> lactones (</a:t>
            </a:r>
            <a:r>
              <a:rPr lang="en-US" sz="2800" dirty="0" err="1" smtClean="0"/>
              <a:t>Avermectins</a:t>
            </a:r>
            <a:r>
              <a:rPr lang="en-US" sz="2800" dirty="0" smtClean="0"/>
              <a:t>)</a:t>
            </a:r>
          </a:p>
          <a:p>
            <a:pPr algn="ctr"/>
            <a:endParaRPr lang="en-US" dirty="0" smtClean="0"/>
          </a:p>
          <a:p>
            <a:pPr algn="ctr"/>
            <a:endParaRPr lang="en-US" dirty="0" smtClean="0"/>
          </a:p>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err="1" smtClean="0">
                <a:solidFill>
                  <a:schemeClr val="accent3">
                    <a:lumMod val="75000"/>
                  </a:schemeClr>
                </a:solidFill>
                <a:effectLst>
                  <a:outerShdw blurRad="38100" dist="38100" dir="2700000" algn="tl">
                    <a:srgbClr val="000000">
                      <a:alpha val="43137"/>
                    </a:srgbClr>
                  </a:outerShdw>
                </a:effectLst>
              </a:rPr>
              <a:t>Benzimidazoles</a:t>
            </a:r>
            <a:endParaRPr lang="en-US" dirty="0"/>
          </a:p>
        </p:txBody>
      </p:sp>
      <p:sp>
        <p:nvSpPr>
          <p:cNvPr id="4" name="Rectangle 3"/>
          <p:cNvSpPr>
            <a:spLocks noGrp="1" noChangeArrowheads="1"/>
          </p:cNvSpPr>
          <p:nvPr>
            <p:ph idx="1"/>
          </p:nvPr>
        </p:nvSpPr>
        <p:spPr>
          <a:xfrm>
            <a:off x="457200" y="1935480"/>
            <a:ext cx="8229600" cy="4693920"/>
          </a:xfrm>
        </p:spPr>
        <p:txBody>
          <a:bodyPr>
            <a:normAutofit/>
          </a:bodyPr>
          <a:lstStyle/>
          <a:p>
            <a:pPr>
              <a:lnSpc>
                <a:spcPct val="90000"/>
              </a:lnSpc>
            </a:pPr>
            <a:r>
              <a:rPr lang="en-US" sz="2400" dirty="0" smtClean="0"/>
              <a:t>Work </a:t>
            </a:r>
            <a:r>
              <a:rPr lang="en-US" sz="2400" dirty="0"/>
              <a:t>by interfering with energy metabolism of the worm</a:t>
            </a:r>
          </a:p>
          <a:p>
            <a:pPr>
              <a:lnSpc>
                <a:spcPct val="90000"/>
              </a:lnSpc>
            </a:pPr>
            <a:r>
              <a:rPr lang="en-US" sz="2400" dirty="0" smtClean="0"/>
              <a:t>Recognize </a:t>
            </a:r>
            <a:r>
              <a:rPr lang="en-US" sz="2400" dirty="0"/>
              <a:t>by </a:t>
            </a:r>
            <a:r>
              <a:rPr lang="en-US" sz="2400" i="1" dirty="0"/>
              <a:t>–</a:t>
            </a:r>
            <a:r>
              <a:rPr lang="en-US" sz="2400" i="1" dirty="0" err="1"/>
              <a:t>azole</a:t>
            </a:r>
            <a:r>
              <a:rPr lang="en-US" sz="2400" dirty="0"/>
              <a:t> ending in drug </a:t>
            </a:r>
            <a:r>
              <a:rPr lang="en-US" sz="2400" dirty="0" smtClean="0"/>
              <a:t>name</a:t>
            </a:r>
          </a:p>
          <a:p>
            <a:pPr>
              <a:lnSpc>
                <a:spcPct val="90000"/>
              </a:lnSpc>
            </a:pPr>
            <a:r>
              <a:rPr lang="en-US" sz="2400" dirty="0" smtClean="0"/>
              <a:t>Always read the label to determine which parasites a drug is effective against</a:t>
            </a:r>
          </a:p>
          <a:p>
            <a:pPr>
              <a:lnSpc>
                <a:spcPct val="90000"/>
              </a:lnSpc>
            </a:pPr>
            <a:r>
              <a:rPr lang="en-US" sz="2400" dirty="0" smtClean="0"/>
              <a:t>All can be administered orally, either as a paste, a granulated powder, or a solution.</a:t>
            </a:r>
          </a:p>
          <a:p>
            <a:pPr>
              <a:lnSpc>
                <a:spcPct val="90000"/>
              </a:lnSpc>
            </a:pPr>
            <a:r>
              <a:rPr lang="en-US" sz="2400" dirty="0" smtClean="0"/>
              <a:t>Side effects are rare with </a:t>
            </a:r>
            <a:r>
              <a:rPr lang="en-US" sz="2400" dirty="0" err="1" smtClean="0"/>
              <a:t>benzimidaloles</a:t>
            </a:r>
            <a:r>
              <a:rPr lang="en-US" sz="2400" dirty="0" smtClean="0"/>
              <a:t>, but may include vomiting, diarrhea, and lethargy.</a:t>
            </a:r>
          </a:p>
          <a:p>
            <a:pPr>
              <a:lnSpc>
                <a:spcPct val="90000"/>
              </a:lnSpc>
            </a:pP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553200" y="152400"/>
            <a:ext cx="2381250" cy="23812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Thiabendazole</a:t>
            </a:r>
            <a:endParaRPr lang="en-US" dirty="0"/>
          </a:p>
        </p:txBody>
      </p:sp>
      <p:sp>
        <p:nvSpPr>
          <p:cNvPr id="3" name="Content Placeholder 2"/>
          <p:cNvSpPr>
            <a:spLocks noGrp="1"/>
          </p:cNvSpPr>
          <p:nvPr>
            <p:ph idx="1"/>
          </p:nvPr>
        </p:nvSpPr>
        <p:spPr>
          <a:xfrm>
            <a:off x="457200" y="2133600"/>
            <a:ext cx="8229600" cy="4389120"/>
          </a:xfrm>
        </p:spPr>
        <p:txBody>
          <a:bodyPr>
            <a:noAutofit/>
          </a:bodyPr>
          <a:lstStyle/>
          <a:p>
            <a:pPr>
              <a:lnSpc>
                <a:spcPct val="90000"/>
              </a:lnSpc>
            </a:pPr>
            <a:r>
              <a:rPr lang="en-US" sz="2800" dirty="0" smtClean="0"/>
              <a:t>Effective against </a:t>
            </a:r>
            <a:r>
              <a:rPr lang="en-US" sz="2800" dirty="0" err="1" smtClean="0"/>
              <a:t>strongyles</a:t>
            </a:r>
            <a:r>
              <a:rPr lang="en-US" sz="2800" dirty="0" smtClean="0"/>
              <a:t> and </a:t>
            </a:r>
            <a:r>
              <a:rPr lang="en-US" sz="2800" dirty="0" err="1" smtClean="0"/>
              <a:t>ascarids</a:t>
            </a:r>
            <a:endParaRPr lang="en-US" sz="2800" dirty="0" smtClean="0"/>
          </a:p>
          <a:p>
            <a:pPr>
              <a:lnSpc>
                <a:spcPct val="90000"/>
              </a:lnSpc>
            </a:pPr>
            <a:r>
              <a:rPr lang="en-US" sz="2800" dirty="0" smtClean="0"/>
              <a:t>Also has </a:t>
            </a:r>
            <a:r>
              <a:rPr lang="en-US" sz="2800" u="sng" dirty="0" smtClean="0"/>
              <a:t>antifungal</a:t>
            </a:r>
            <a:r>
              <a:rPr lang="en-US" sz="2800" dirty="0" smtClean="0"/>
              <a:t> and </a:t>
            </a:r>
            <a:r>
              <a:rPr lang="en-US" sz="2800" u="sng" dirty="0" smtClean="0"/>
              <a:t>anti-inflammatory</a:t>
            </a:r>
            <a:r>
              <a:rPr lang="en-US" sz="2800" dirty="0" smtClean="0"/>
              <a:t> effects </a:t>
            </a:r>
          </a:p>
          <a:p>
            <a:pPr>
              <a:lnSpc>
                <a:spcPct val="90000"/>
              </a:lnSpc>
            </a:pPr>
            <a:r>
              <a:rPr lang="en-US" sz="2800" dirty="0" smtClean="0"/>
              <a:t>Suitable for </a:t>
            </a:r>
            <a:r>
              <a:rPr lang="en-US" sz="2800" dirty="0" err="1" smtClean="0"/>
              <a:t>otic</a:t>
            </a:r>
            <a:r>
              <a:rPr lang="en-US" sz="2800" dirty="0" smtClean="0"/>
              <a:t> preparations such as </a:t>
            </a:r>
            <a:r>
              <a:rPr lang="en-US" sz="2800" b="1" dirty="0" err="1" smtClean="0"/>
              <a:t>Tresaderm</a:t>
            </a:r>
            <a:r>
              <a:rPr lang="en-US" sz="2800" b="1" dirty="0" smtClean="0"/>
              <a:t>®</a:t>
            </a:r>
          </a:p>
          <a:p>
            <a:pPr lvl="1">
              <a:lnSpc>
                <a:spcPct val="90000"/>
              </a:lnSpc>
            </a:pPr>
            <a:r>
              <a:rPr lang="en-US" dirty="0" err="1" smtClean="0"/>
              <a:t>Tresaderm</a:t>
            </a:r>
            <a:r>
              <a:rPr lang="en-US" dirty="0" smtClean="0"/>
              <a:t>® also contains </a:t>
            </a:r>
            <a:r>
              <a:rPr lang="en-US" dirty="0" err="1" smtClean="0"/>
              <a:t>dexamethasone</a:t>
            </a:r>
            <a:r>
              <a:rPr lang="en-US" dirty="0" smtClean="0"/>
              <a:t> and neomycin sulfate</a:t>
            </a:r>
          </a:p>
          <a:p>
            <a:pPr lvl="1">
              <a:lnSpc>
                <a:spcPct val="90000"/>
              </a:lnSpc>
            </a:pPr>
            <a:r>
              <a:rPr lang="en-US" b="1" dirty="0" err="1" smtClean="0"/>
              <a:t>Dexamethasone</a:t>
            </a:r>
            <a:r>
              <a:rPr lang="en-US" dirty="0" smtClean="0"/>
              <a:t> is a synthetic </a:t>
            </a:r>
            <a:r>
              <a:rPr lang="en-US" dirty="0" err="1" smtClean="0"/>
              <a:t>adrenocorticoid</a:t>
            </a:r>
            <a:r>
              <a:rPr lang="en-US" dirty="0" smtClean="0"/>
              <a:t> steroid that inhibits the reaction of connective tissue to injury and suppresses the classic inflammatory manifestations of skin disease.</a:t>
            </a:r>
          </a:p>
          <a:p>
            <a:pPr lvl="1">
              <a:lnSpc>
                <a:spcPct val="90000"/>
              </a:lnSpc>
            </a:pPr>
            <a:r>
              <a:rPr lang="en-US" b="1" dirty="0" smtClean="0"/>
              <a:t>Neomycin</a:t>
            </a:r>
            <a:r>
              <a:rPr lang="en-US" dirty="0" smtClean="0"/>
              <a:t> is a broad-spectrum </a:t>
            </a:r>
            <a:r>
              <a:rPr lang="en-US" dirty="0" err="1" smtClean="0"/>
              <a:t>aminoglycoside</a:t>
            </a:r>
            <a:endParaRPr lang="en-US" dirty="0" smtClean="0"/>
          </a:p>
          <a:p>
            <a:endParaRPr lang="en-US" sz="36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1444</TotalTime>
  <Words>3597</Words>
  <Application>Microsoft Office PowerPoint</Application>
  <PresentationFormat>On-screen Show (4:3)</PresentationFormat>
  <Paragraphs>451</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Flow</vt:lpstr>
      <vt:lpstr>Antiparasitics</vt:lpstr>
      <vt:lpstr>Parasites and Animal Disease</vt:lpstr>
      <vt:lpstr>Parasites and Animal Disease</vt:lpstr>
      <vt:lpstr>Basic Terminology</vt:lpstr>
      <vt:lpstr>Endoparasites </vt:lpstr>
      <vt:lpstr>Ectoparasites</vt:lpstr>
      <vt:lpstr>Antinematodals</vt:lpstr>
      <vt:lpstr>Benzimidazoles</vt:lpstr>
      <vt:lpstr>Thiabendazole</vt:lpstr>
      <vt:lpstr>Slide 10</vt:lpstr>
      <vt:lpstr>Fenbendazole</vt:lpstr>
      <vt:lpstr>Imidazothiazoles</vt:lpstr>
      <vt:lpstr>Tetrahydropyrimidines </vt:lpstr>
      <vt:lpstr>Organophosphates</vt:lpstr>
      <vt:lpstr>Side Effects of Organophosphate Poisoning</vt:lpstr>
      <vt:lpstr>Piperazine </vt:lpstr>
      <vt:lpstr>Macrocyclic Lactones</vt:lpstr>
      <vt:lpstr>Slide 18</vt:lpstr>
      <vt:lpstr>Anticestodals</vt:lpstr>
      <vt:lpstr>Anticestodals</vt:lpstr>
      <vt:lpstr>Anticestodals</vt:lpstr>
      <vt:lpstr>Antitrematodals</vt:lpstr>
      <vt:lpstr>Antitrematodals</vt:lpstr>
      <vt:lpstr>Drontal Plus®</vt:lpstr>
      <vt:lpstr>Anticoccidials</vt:lpstr>
      <vt:lpstr>Antiprotozoals</vt:lpstr>
      <vt:lpstr>Heartworm Prevention and Treatment</vt:lpstr>
      <vt:lpstr>Treatment of Heartworm Disease</vt:lpstr>
      <vt:lpstr>Treatment of Heartworm Disease</vt:lpstr>
      <vt:lpstr>Monthly Oral Preventatives</vt:lpstr>
      <vt:lpstr>Slide 31</vt:lpstr>
      <vt:lpstr>Slide 32</vt:lpstr>
      <vt:lpstr>Monthly Topical Preventatives</vt:lpstr>
      <vt:lpstr>Slide 34</vt:lpstr>
      <vt:lpstr>Parasite Preventatives in Dogs</vt:lpstr>
      <vt:lpstr>Parasite Preventatives in Cats</vt:lpstr>
      <vt:lpstr>Six-month Injectable Preventative</vt:lpstr>
      <vt:lpstr>Treatment of Heartworm Disesase</vt:lpstr>
      <vt:lpstr>Slide 39</vt:lpstr>
      <vt:lpstr>Treatment of Heartworm Disease</vt:lpstr>
      <vt:lpstr>Ectoparasite Treatment</vt:lpstr>
      <vt:lpstr>Ectoparasite Treatment</vt:lpstr>
      <vt:lpstr>Chemicals Used for Ectoparasite Treatment</vt:lpstr>
      <vt:lpstr>Chemicals Used for Ectoparasite Treatment</vt:lpstr>
      <vt:lpstr>Chlorinated Hydrocarbons</vt:lpstr>
      <vt:lpstr>Lindane</vt:lpstr>
      <vt:lpstr>Organophosphates &amp; Carbamates</vt:lpstr>
      <vt:lpstr>Organophosphates &amp; Carbamates</vt:lpstr>
      <vt:lpstr>Organophosphates &amp; Carbamates</vt:lpstr>
      <vt:lpstr>Organophosphates &amp; Carbamates</vt:lpstr>
      <vt:lpstr>Pyrethrins and Pyrethroids</vt:lpstr>
      <vt:lpstr>Pyrethrins and Pyrethroids</vt:lpstr>
      <vt:lpstr>Pyrethrins and Pyrethroids</vt:lpstr>
      <vt:lpstr>Formamidines: Amitraz</vt:lpstr>
      <vt:lpstr>Amitraz</vt:lpstr>
      <vt:lpstr>Amitraz</vt:lpstr>
      <vt:lpstr>Imidacloprid</vt:lpstr>
      <vt:lpstr>Fipronil</vt:lpstr>
      <vt:lpstr>Fipronil</vt:lpstr>
      <vt:lpstr>Nitenpyram</vt:lpstr>
      <vt:lpstr>Insect Growth Regulators</vt:lpstr>
      <vt:lpstr>Insect Growth Regulators</vt:lpstr>
      <vt:lpstr>Lufenuron</vt:lpstr>
      <vt:lpstr>Other IGRs</vt:lpstr>
      <vt:lpstr>Insect Repellents</vt:lpstr>
      <vt:lpstr>Insect Repellents</vt:lpstr>
      <vt:lpstr>Other External Antiparasitics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Antiparasitics</dc:title>
  <dc:creator>Lori</dc:creator>
  <cp:lastModifiedBy>Lori</cp:lastModifiedBy>
  <cp:revision>59</cp:revision>
  <dcterms:created xsi:type="dcterms:W3CDTF">2010-06-09T14:37:06Z</dcterms:created>
  <dcterms:modified xsi:type="dcterms:W3CDTF">2010-06-14T14:41:17Z</dcterms:modified>
</cp:coreProperties>
</file>